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59"/>
  </p:notesMasterIdLst>
  <p:sldIdLst>
    <p:sldId id="846" r:id="rId3"/>
    <p:sldId id="781" r:id="rId4"/>
    <p:sldId id="782" r:id="rId5"/>
    <p:sldId id="842" r:id="rId6"/>
    <p:sldId id="783" r:id="rId7"/>
    <p:sldId id="843" r:id="rId8"/>
    <p:sldId id="844" r:id="rId9"/>
    <p:sldId id="791" r:id="rId10"/>
    <p:sldId id="793" r:id="rId11"/>
    <p:sldId id="790" r:id="rId12"/>
    <p:sldId id="794" r:id="rId13"/>
    <p:sldId id="845" r:id="rId14"/>
    <p:sldId id="796" r:id="rId15"/>
    <p:sldId id="256" r:id="rId16"/>
    <p:sldId id="309" r:id="rId17"/>
    <p:sldId id="310" r:id="rId18"/>
    <p:sldId id="306" r:id="rId19"/>
    <p:sldId id="311" r:id="rId20"/>
    <p:sldId id="312" r:id="rId21"/>
    <p:sldId id="313" r:id="rId22"/>
    <p:sldId id="314" r:id="rId23"/>
    <p:sldId id="829" r:id="rId24"/>
    <p:sldId id="830" r:id="rId25"/>
    <p:sldId id="316" r:id="rId26"/>
    <p:sldId id="317" r:id="rId27"/>
    <p:sldId id="318" r:id="rId28"/>
    <p:sldId id="808" r:id="rId29"/>
    <p:sldId id="809" r:id="rId30"/>
    <p:sldId id="810" r:id="rId31"/>
    <p:sldId id="811" r:id="rId32"/>
    <p:sldId id="812" r:id="rId33"/>
    <p:sldId id="785" r:id="rId34"/>
    <p:sldId id="786" r:id="rId35"/>
    <p:sldId id="826" r:id="rId36"/>
    <p:sldId id="787" r:id="rId37"/>
    <p:sldId id="788" r:id="rId38"/>
    <p:sldId id="838" r:id="rId39"/>
    <p:sldId id="839" r:id="rId40"/>
    <p:sldId id="833" r:id="rId41"/>
    <p:sldId id="834" r:id="rId42"/>
    <p:sldId id="752" r:id="rId43"/>
    <p:sldId id="753" r:id="rId44"/>
    <p:sldId id="835" r:id="rId45"/>
    <p:sldId id="763" r:id="rId46"/>
    <p:sldId id="764" r:id="rId47"/>
    <p:sldId id="765" r:id="rId48"/>
    <p:sldId id="766" r:id="rId49"/>
    <p:sldId id="767" r:id="rId50"/>
    <p:sldId id="768" r:id="rId51"/>
    <p:sldId id="772" r:id="rId52"/>
    <p:sldId id="836" r:id="rId53"/>
    <p:sldId id="840" r:id="rId54"/>
    <p:sldId id="813" r:id="rId55"/>
    <p:sldId id="795" r:id="rId56"/>
    <p:sldId id="821" r:id="rId57"/>
    <p:sldId id="84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7AE9C-D8C9-4D21-A34A-FC1FB4166610}" type="datetimeFigureOut">
              <a:rPr lang="en-AU" smtClean="0"/>
              <a:t>4/12/2023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60B75-F464-4360-8417-E0FD52F928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44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1">
          <a:gsLst>
            <a:gs pos="100000">
              <a:srgbClr val="FFCCFF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1FA3-753D-2272-AA53-03D8F1829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8158E-79E5-B1BE-A337-CF42F0FBB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FCD3B-83B0-A4DB-637E-52D019C0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A68D0-C440-436B-911F-170CC3A7C12B}" type="datetime1">
              <a:rPr lang="en-AU" smtClean="0"/>
              <a:t>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FECE8-C791-B0A2-5117-25C593E0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D8BB-A272-C400-0841-A9AA30D3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07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1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67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37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4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99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0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8B68-5B1F-48AD-AA11-E9EF909E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EC633-EF20-C14D-7E4E-B069E646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B3C5-ADDE-542A-84BF-2222DEA0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ECB8-AD46-40B9-95DF-1F9AA88E098A}" type="datetime1">
              <a:rPr lang="en-AU" smtClean="0"/>
              <a:t>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F5154-EF4E-6BD9-CB2A-3B1B287E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3357B-F6CF-591B-7F7C-29F428E3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23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8D07-3048-8570-7BB9-C528C170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A33BB-79D5-7602-6CBB-21921DB0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8E47-0E7D-404D-9C1A-DDE7DCDC6414}" type="datetime1">
              <a:rPr lang="en-AU" smtClean="0"/>
              <a:t>4/12/2023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8939D-30EA-B88B-97EF-7910E5D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17599-234C-2A9C-1E61-511AE018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96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1628D-F344-111D-AECE-D2D3D689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47DE-9090-428C-BBC3-D19D8575C290}" type="datetime1">
              <a:rPr lang="en-AU" smtClean="0"/>
              <a:t>4/12/2023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8E9BE-50D4-712C-95DA-7D770140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3FD9-0359-560E-D7EF-675C3D62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51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F1CE-85DD-44FB-9CE6-E8FFC97F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870D7-1CB6-4356-B63E-74AE71478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BB01-42E8-4BE3-9AC5-32E711BC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15A8BB-0421-4370-8FB3-1885612F53A8}" type="datetime1">
              <a:rPr lang="en-AU" smtClean="0"/>
              <a:t>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381F-15C3-4CB0-8273-DA3B3CEB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15C9-FDE4-41CB-B031-99AAD446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650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1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6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CCFF"/>
            </a:gs>
            <a:gs pos="12000">
              <a:srgbClr val="FFCCFF"/>
            </a:gs>
            <a:gs pos="100000">
              <a:srgbClr val="FFEBFF"/>
            </a:gs>
            <a:gs pos="12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2EDF6-A5B8-805B-F4A6-54E9D50D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"/>
            <a:ext cx="12192000" cy="7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D281B-04A6-CC2B-F24F-EE072E4F7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92144"/>
            <a:ext cx="12192000" cy="550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9152-1803-BD3D-71F8-32D64D40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2CAA6-3D70-498E-9795-9892F70CC57F}" type="datetime1">
              <a:rPr lang="en-AU" smtClean="0"/>
              <a:t>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A259-8716-F4E9-569A-9FD60541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Microarchitectural Attacks - Meltdown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3438-D5F8-1C74-EC53-9ED0BDBA1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4EB55-CF6F-4C0C-B992-04610649AA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79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9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5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67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76C0-FFE2-4864-81D1-F7375B233FB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3E09-0CE3-40EB-A55B-9715B6AA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26" Type="http://schemas.microsoft.com/office/2007/relationships/hdphoto" Target="../media/hdphoto8.wdp"/><Relationship Id="rId3" Type="http://schemas.openxmlformats.org/officeDocument/2006/relationships/image" Target="../media/image40.png"/><Relationship Id="rId21" Type="http://schemas.openxmlformats.org/officeDocument/2006/relationships/image" Target="../media/image340.png"/><Relationship Id="rId7" Type="http://schemas.openxmlformats.org/officeDocument/2006/relationships/image" Target="../media/image42.png"/><Relationship Id="rId25" Type="http://schemas.openxmlformats.org/officeDocument/2006/relationships/image" Target="../media/image47.png"/><Relationship Id="rId2" Type="http://schemas.openxmlformats.org/officeDocument/2006/relationships/image" Target="../media/image39.png"/><Relationship Id="rId29" Type="http://schemas.microsoft.com/office/2007/relationships/hdphoto" Target="../media/hdphoto9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0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22" Type="http://schemas.openxmlformats.org/officeDocument/2006/relationships/image" Target="../media/image351.png"/><Relationship Id="rId27" Type="http://schemas.openxmlformats.org/officeDocument/2006/relationships/image" Target="../media/image48.png"/><Relationship Id="rId30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0.wdp"/><Relationship Id="rId7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58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D71DA4-2610-3681-527E-C7E68FDC7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Software Guard </a:t>
            </a:r>
            <a:r>
              <a:rPr lang="en-AU" dirty="0" err="1"/>
              <a:t>eXtensions</a:t>
            </a:r>
            <a:br>
              <a:rPr lang="en-AU" dirty="0"/>
            </a:br>
            <a:r>
              <a:rPr lang="en-AU" dirty="0"/>
              <a:t>(SGX)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59481B-86A9-5B84-43BE-70407E55F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BF825-2C3F-7172-CB70-ED566D7D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EE560-223C-AE03-0E97-C7F5A386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85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4558-4B03-4E31-8CBB-A0B642B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Security Model: The Fine Print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186" y="698075"/>
            <a:ext cx="10509483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“Intel SGX does not provide explicit protection </a:t>
            </a:r>
            <a:br>
              <a:rPr lang="en-US" sz="3200" dirty="0"/>
            </a:br>
            <a:r>
              <a:rPr lang="en-US" sz="3200" dirty="0"/>
              <a:t>from side-channel attacks, it is the developer's responsibility to address side-channel attack concerns.”</a:t>
            </a:r>
          </a:p>
          <a:p>
            <a:pPr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292" name="Picture 4" descr="×ª××× × ×§×©××¨×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7" b="9957"/>
          <a:stretch/>
        </p:blipFill>
        <p:spPr bwMode="auto">
          <a:xfrm>
            <a:off x="2286000" y="2895600"/>
            <a:ext cx="6553200" cy="39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×ª××¦××ª ×ª××× × ×¢×××¨ âªintel logoâ¬â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3475">
            <a:off x="5276628" y="3654093"/>
            <a:ext cx="1413799" cy="9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6948683" y="3025678"/>
            <a:ext cx="3279487" cy="1112574"/>
          </a:xfrm>
          <a:prstGeom prst="wedgeEllipseCallout">
            <a:avLst>
              <a:gd name="adj1" fmla="val -54788"/>
              <a:gd name="adj2" fmla="val 74216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You can’t break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our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side channel protections,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we don’t have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any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175" y="2420869"/>
            <a:ext cx="6629400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</a:rPr>
              <a:t>Intel SGX Developer Guide, Page 39/40</a:t>
            </a:r>
          </a:p>
        </p:txBody>
      </p:sp>
    </p:spTree>
    <p:extLst>
      <p:ext uri="{BB962C8B-B14F-4D97-AF65-F5344CB8AC3E}">
        <p14:creationId xmlns:p14="http://schemas.microsoft.com/office/powerpoint/2010/main" val="261684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6AB-65B0-D954-D91D-00E6DBDC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Controlled Channels Attacks </a:t>
            </a:r>
            <a:r>
              <a:rPr lang="en-AU" sz="2400" dirty="0"/>
              <a:t>(Xu et al. IEEE SP 2015)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21728-C480-620A-BADD-B82A579E1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526" y="992145"/>
            <a:ext cx="6696474" cy="2275842"/>
          </a:xfrm>
        </p:spPr>
        <p:txBody>
          <a:bodyPr/>
          <a:lstStyle/>
          <a:p>
            <a:r>
              <a:rPr lang="en-AU" dirty="0"/>
              <a:t>OS controls page table – marks all as invalid</a:t>
            </a:r>
          </a:p>
          <a:p>
            <a:r>
              <a:rPr lang="en-AU" dirty="0"/>
              <a:t>Gets access on enclave interrupt</a:t>
            </a:r>
          </a:p>
          <a:p>
            <a:r>
              <a:rPr lang="en-AU" dirty="0"/>
              <a:t>Trace page accesses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5388D-27A2-A1CA-5676-F95BAD6B2AA9}"/>
              </a:ext>
            </a:extLst>
          </p:cNvPr>
          <p:cNvSpPr/>
          <p:nvPr/>
        </p:nvSpPr>
        <p:spPr>
          <a:xfrm>
            <a:off x="302149" y="1270451"/>
            <a:ext cx="1690532" cy="52921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43018-98F3-9F40-D3D4-1490F27DBB30}"/>
              </a:ext>
            </a:extLst>
          </p:cNvPr>
          <p:cNvSpPr/>
          <p:nvPr/>
        </p:nvSpPr>
        <p:spPr>
          <a:xfrm>
            <a:off x="302149" y="3429001"/>
            <a:ext cx="1690532" cy="19117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3086C-6D84-B54B-1C8A-0C53B83474C7}"/>
              </a:ext>
            </a:extLst>
          </p:cNvPr>
          <p:cNvSpPr/>
          <p:nvPr/>
        </p:nvSpPr>
        <p:spPr>
          <a:xfrm>
            <a:off x="302149" y="3819442"/>
            <a:ext cx="1690532" cy="1068148"/>
          </a:xfrm>
          <a:prstGeom prst="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B0DDBA-15D5-01BB-B47D-DAAD3B1912A0}"/>
              </a:ext>
            </a:extLst>
          </p:cNvPr>
          <p:cNvGrpSpPr/>
          <p:nvPr/>
        </p:nvGrpSpPr>
        <p:grpSpPr>
          <a:xfrm>
            <a:off x="3438360" y="992144"/>
            <a:ext cx="898046" cy="2546189"/>
            <a:chOff x="5418235" y="1000094"/>
            <a:chExt cx="1355532" cy="25461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61F821-5411-D66B-07D5-29B4C97686BC}"/>
                </a:ext>
              </a:extLst>
            </p:cNvPr>
            <p:cNvSpPr/>
            <p:nvPr/>
          </p:nvSpPr>
          <p:spPr>
            <a:xfrm>
              <a:off x="5418235" y="1413711"/>
              <a:ext cx="1355532" cy="21325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FD88B-F4F7-83F9-0DDB-925F408DD719}"/>
                </a:ext>
              </a:extLst>
            </p:cNvPr>
            <p:cNvSpPr txBox="1"/>
            <p:nvPr/>
          </p:nvSpPr>
          <p:spPr>
            <a:xfrm>
              <a:off x="5418235" y="1000094"/>
              <a:ext cx="1355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/>
                <a:t>PT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95DEB0-D2A2-F603-E58F-D9FBC2266C97}"/>
              </a:ext>
            </a:extLst>
          </p:cNvPr>
          <p:cNvGrpSpPr/>
          <p:nvPr/>
        </p:nvGrpSpPr>
        <p:grpSpPr>
          <a:xfrm>
            <a:off x="3438360" y="4344789"/>
            <a:ext cx="898046" cy="1583225"/>
            <a:chOff x="5418235" y="1000094"/>
            <a:chExt cx="1355532" cy="15832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C77642-1032-2206-EE9E-225301018047}"/>
                </a:ext>
              </a:extLst>
            </p:cNvPr>
            <p:cNvSpPr/>
            <p:nvPr/>
          </p:nvSpPr>
          <p:spPr>
            <a:xfrm>
              <a:off x="5418235" y="1413711"/>
              <a:ext cx="1355532" cy="11696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B0D5B0-5206-4B8D-685A-3BF169D04EA0}"/>
                </a:ext>
              </a:extLst>
            </p:cNvPr>
            <p:cNvSpPr txBox="1"/>
            <p:nvPr/>
          </p:nvSpPr>
          <p:spPr>
            <a:xfrm>
              <a:off x="5418235" y="1000094"/>
              <a:ext cx="1355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/>
                <a:t>EPCM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DC9F0-292A-9DED-281C-ABA76869035B}"/>
              </a:ext>
            </a:extLst>
          </p:cNvPr>
          <p:cNvSpPr/>
          <p:nvPr/>
        </p:nvSpPr>
        <p:spPr>
          <a:xfrm>
            <a:off x="3438360" y="2242269"/>
            <a:ext cx="898046" cy="27829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F5CD2-8781-1528-82C1-CD89A86E45AB}"/>
              </a:ext>
            </a:extLst>
          </p:cNvPr>
          <p:cNvSpPr/>
          <p:nvPr/>
        </p:nvSpPr>
        <p:spPr>
          <a:xfrm>
            <a:off x="3438360" y="5278031"/>
            <a:ext cx="898046" cy="273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Enc. ID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E22138-66F2-CC6D-1777-5F58A90EE167}"/>
              </a:ext>
            </a:extLst>
          </p:cNvPr>
          <p:cNvCxnSpPr>
            <a:cxnSpLocks/>
          </p:cNvCxnSpPr>
          <p:nvPr/>
        </p:nvCxnSpPr>
        <p:spPr>
          <a:xfrm flipH="1" flipV="1">
            <a:off x="1554646" y="3676213"/>
            <a:ext cx="1883714" cy="22518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00D1FF-8F27-4876-D37E-4B6B6D56A763}"/>
              </a:ext>
            </a:extLst>
          </p:cNvPr>
          <p:cNvCxnSpPr>
            <a:cxnSpLocks/>
          </p:cNvCxnSpPr>
          <p:nvPr/>
        </p:nvCxnSpPr>
        <p:spPr>
          <a:xfrm flipH="1" flipV="1">
            <a:off x="1592125" y="3515192"/>
            <a:ext cx="1769668" cy="12297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D3E39EF-12C7-C228-BCAB-4ED13BEF0B63}"/>
              </a:ext>
            </a:extLst>
          </p:cNvPr>
          <p:cNvSpPr/>
          <p:nvPr/>
        </p:nvSpPr>
        <p:spPr>
          <a:xfrm>
            <a:off x="1860605" y="4244260"/>
            <a:ext cx="1577755" cy="1187526"/>
          </a:xfrm>
          <a:custGeom>
            <a:avLst/>
            <a:gdLst>
              <a:gd name="connsiteX0" fmla="*/ 0 w 1987826"/>
              <a:gd name="connsiteY0" fmla="*/ 113056 h 1187526"/>
              <a:gd name="connsiteX1" fmla="*/ 548640 w 1987826"/>
              <a:gd name="connsiteY1" fmla="*/ 81251 h 1187526"/>
              <a:gd name="connsiteX2" fmla="*/ 1248355 w 1987826"/>
              <a:gd name="connsiteY2" fmla="*/ 1027456 h 1187526"/>
              <a:gd name="connsiteX3" fmla="*/ 1987826 w 1987826"/>
              <a:gd name="connsiteY3" fmla="*/ 1178531 h 118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826" h="1187526">
                <a:moveTo>
                  <a:pt x="0" y="113056"/>
                </a:moveTo>
                <a:cubicBezTo>
                  <a:pt x="170290" y="20953"/>
                  <a:pt x="340581" y="-71149"/>
                  <a:pt x="548640" y="81251"/>
                </a:cubicBezTo>
                <a:cubicBezTo>
                  <a:pt x="756699" y="233651"/>
                  <a:pt x="1008491" y="844576"/>
                  <a:pt x="1248355" y="1027456"/>
                </a:cubicBezTo>
                <a:cubicBezTo>
                  <a:pt x="1488219" y="1210336"/>
                  <a:pt x="1738022" y="1194433"/>
                  <a:pt x="1987826" y="11785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72608-1240-03BB-CAA4-36FAE2B90579}"/>
              </a:ext>
            </a:extLst>
          </p:cNvPr>
          <p:cNvSpPr/>
          <p:nvPr/>
        </p:nvSpPr>
        <p:spPr>
          <a:xfrm>
            <a:off x="3438360" y="2242269"/>
            <a:ext cx="898046" cy="278296"/>
          </a:xfrm>
          <a:prstGeom prst="rect">
            <a:avLst/>
          </a:prstGeom>
          <a:pattFill prst="wdDnDiag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1AF81E7-FEE9-ADD0-E75F-17608D186332}"/>
              </a:ext>
            </a:extLst>
          </p:cNvPr>
          <p:cNvSpPr/>
          <p:nvPr/>
        </p:nvSpPr>
        <p:spPr>
          <a:xfrm>
            <a:off x="4114220" y="2284099"/>
            <a:ext cx="1004198" cy="3147687"/>
          </a:xfrm>
          <a:custGeom>
            <a:avLst/>
            <a:gdLst>
              <a:gd name="connsiteX0" fmla="*/ 166978 w 986358"/>
              <a:gd name="connsiteY0" fmla="*/ 3147687 h 3347601"/>
              <a:gd name="connsiteX1" fmla="*/ 779228 w 986358"/>
              <a:gd name="connsiteY1" fmla="*/ 3060223 h 3347601"/>
              <a:gd name="connsiteX2" fmla="*/ 938254 w 986358"/>
              <a:gd name="connsiteY2" fmla="*/ 388585 h 3347601"/>
              <a:gd name="connsiteX3" fmla="*/ 0 w 986358"/>
              <a:gd name="connsiteY3" fmla="*/ 70532 h 3347601"/>
              <a:gd name="connsiteX0" fmla="*/ 166978 w 1004198"/>
              <a:gd name="connsiteY0" fmla="*/ 3147687 h 3199753"/>
              <a:gd name="connsiteX1" fmla="*/ 858741 w 1004198"/>
              <a:gd name="connsiteY1" fmla="*/ 2535437 h 3199753"/>
              <a:gd name="connsiteX2" fmla="*/ 938254 w 1004198"/>
              <a:gd name="connsiteY2" fmla="*/ 388585 h 3199753"/>
              <a:gd name="connsiteX3" fmla="*/ 0 w 1004198"/>
              <a:gd name="connsiteY3" fmla="*/ 70532 h 3199753"/>
              <a:gd name="connsiteX0" fmla="*/ 166978 w 1004198"/>
              <a:gd name="connsiteY0" fmla="*/ 3147687 h 3147687"/>
              <a:gd name="connsiteX1" fmla="*/ 858741 w 1004198"/>
              <a:gd name="connsiteY1" fmla="*/ 2535437 h 3147687"/>
              <a:gd name="connsiteX2" fmla="*/ 938254 w 1004198"/>
              <a:gd name="connsiteY2" fmla="*/ 388585 h 3147687"/>
              <a:gd name="connsiteX3" fmla="*/ 0 w 1004198"/>
              <a:gd name="connsiteY3" fmla="*/ 70532 h 31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198" h="3147687">
                <a:moveTo>
                  <a:pt x="166978" y="3147687"/>
                </a:moveTo>
                <a:cubicBezTo>
                  <a:pt x="710980" y="3015828"/>
                  <a:pt x="730195" y="2995287"/>
                  <a:pt x="858741" y="2535437"/>
                </a:cubicBezTo>
                <a:cubicBezTo>
                  <a:pt x="987287" y="2075587"/>
                  <a:pt x="1068125" y="886867"/>
                  <a:pt x="938254" y="388585"/>
                </a:cubicBezTo>
                <a:cubicBezTo>
                  <a:pt x="808383" y="-109697"/>
                  <a:pt x="404191" y="-19583"/>
                  <a:pt x="0" y="70532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BDA251C-50A4-87B4-3BA1-47CEAA82A2D6}"/>
              </a:ext>
            </a:extLst>
          </p:cNvPr>
          <p:cNvSpPr/>
          <p:nvPr/>
        </p:nvSpPr>
        <p:spPr>
          <a:xfrm>
            <a:off x="1796995" y="2328698"/>
            <a:ext cx="1940118" cy="2004764"/>
          </a:xfrm>
          <a:custGeom>
            <a:avLst/>
            <a:gdLst>
              <a:gd name="connsiteX0" fmla="*/ 1940118 w 1940118"/>
              <a:gd name="connsiteY0" fmla="*/ 94467 h 2074342"/>
              <a:gd name="connsiteX1" fmla="*/ 946205 w 1940118"/>
              <a:gd name="connsiteY1" fmla="*/ 173980 h 2074342"/>
              <a:gd name="connsiteX2" fmla="*/ 604299 w 1940118"/>
              <a:gd name="connsiteY2" fmla="*/ 1684728 h 2074342"/>
              <a:gd name="connsiteX3" fmla="*/ 0 w 1940118"/>
              <a:gd name="connsiteY3" fmla="*/ 2074342 h 2074342"/>
              <a:gd name="connsiteX0" fmla="*/ 1940118 w 1940118"/>
              <a:gd name="connsiteY0" fmla="*/ 24889 h 2004764"/>
              <a:gd name="connsiteX1" fmla="*/ 1001864 w 1940118"/>
              <a:gd name="connsiteY1" fmla="*/ 374746 h 2004764"/>
              <a:gd name="connsiteX2" fmla="*/ 604299 w 1940118"/>
              <a:gd name="connsiteY2" fmla="*/ 1615150 h 2004764"/>
              <a:gd name="connsiteX3" fmla="*/ 0 w 1940118"/>
              <a:gd name="connsiteY3" fmla="*/ 2004764 h 20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18" h="2004764">
                <a:moveTo>
                  <a:pt x="1940118" y="24889"/>
                </a:moveTo>
                <a:cubicBezTo>
                  <a:pt x="1554479" y="-67877"/>
                  <a:pt x="1224500" y="109702"/>
                  <a:pt x="1001864" y="374746"/>
                </a:cubicBezTo>
                <a:cubicBezTo>
                  <a:pt x="779227" y="639790"/>
                  <a:pt x="762000" y="1298423"/>
                  <a:pt x="604299" y="1615150"/>
                </a:cubicBezTo>
                <a:cubicBezTo>
                  <a:pt x="446598" y="1931877"/>
                  <a:pt x="223299" y="1968320"/>
                  <a:pt x="0" y="2004764"/>
                </a:cubicBezTo>
              </a:path>
            </a:pathLst>
          </a:custGeom>
          <a:noFill/>
          <a:ln w="381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91B1DC-FD92-A27F-B7DF-E9AFD14C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061" y="3078982"/>
            <a:ext cx="4724643" cy="351808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C3F18B-67C3-167C-9C27-79747BE554AD}"/>
              </a:ext>
            </a:extLst>
          </p:cNvPr>
          <p:cNvCxnSpPr>
            <a:cxnSpLocks/>
          </p:cNvCxnSpPr>
          <p:nvPr/>
        </p:nvCxnSpPr>
        <p:spPr>
          <a:xfrm flipH="1" flipV="1">
            <a:off x="1796995" y="3515192"/>
            <a:ext cx="2527407" cy="11916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87CA-1929-D107-AE4F-1977441D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491C-0662-4FBE-D1E3-EF59B9D99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Interrupts are not required (Van </a:t>
            </a:r>
            <a:r>
              <a:rPr lang="en-AU" dirty="0" err="1"/>
              <a:t>Bulck</a:t>
            </a:r>
            <a:r>
              <a:rPr lang="en-AU" dirty="0"/>
              <a:t> et al. USENIX Sec. 2017)</a:t>
            </a:r>
          </a:p>
          <a:p>
            <a:pPr lvl="1"/>
            <a:r>
              <a:rPr lang="en-AU" dirty="0"/>
              <a:t>Monitor accessed and dirty  bits on page tables</a:t>
            </a:r>
          </a:p>
          <a:p>
            <a:pPr lvl="1"/>
            <a:r>
              <a:rPr lang="en-AU" dirty="0"/>
              <a:t>Cache attacks on PTEs</a:t>
            </a:r>
          </a:p>
          <a:p>
            <a:r>
              <a:rPr lang="en-AU" dirty="0"/>
              <a:t>Isolate core</a:t>
            </a:r>
          </a:p>
          <a:p>
            <a:r>
              <a:rPr lang="en-AU" dirty="0"/>
              <a:t>Fixed CPU frequency</a:t>
            </a:r>
          </a:p>
          <a:p>
            <a:r>
              <a:rPr lang="en-AU" dirty="0"/>
              <a:t>Monitor performance counters</a:t>
            </a:r>
          </a:p>
          <a:p>
            <a:r>
              <a:rPr lang="en-AU" dirty="0"/>
              <a:t>Timer interrupts</a:t>
            </a:r>
          </a:p>
        </p:txBody>
      </p:sp>
    </p:spTree>
    <p:extLst>
      <p:ext uri="{BB962C8B-B14F-4D97-AF65-F5344CB8AC3E}">
        <p14:creationId xmlns:p14="http://schemas.microsoft.com/office/powerpoint/2010/main" val="181601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AEF4-D0F8-666F-48AC-FDCF5825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SGX Step </a:t>
            </a:r>
            <a:r>
              <a:rPr lang="en-AU" sz="2800" dirty="0"/>
              <a:t>(Van </a:t>
            </a:r>
            <a:r>
              <a:rPr lang="en-AU" sz="2800" dirty="0" err="1"/>
              <a:t>Bulck</a:t>
            </a:r>
            <a:r>
              <a:rPr lang="en-AU" sz="2800" dirty="0"/>
              <a:t> et al. </a:t>
            </a:r>
            <a:r>
              <a:rPr lang="en-AU" sz="2800" dirty="0" err="1"/>
              <a:t>SysTEX</a:t>
            </a:r>
            <a:r>
              <a:rPr lang="en-AU" sz="2800" dirty="0"/>
              <a:t> 2017)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77E2-70D6-17B3-84BE-541F6FF1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Library for controlling SGX execution</a:t>
            </a:r>
          </a:p>
          <a:p>
            <a:endParaRPr lang="en-AU" dirty="0"/>
          </a:p>
          <a:p>
            <a:r>
              <a:rPr lang="en-AU" dirty="0"/>
              <a:t>Exposes page maps to user space</a:t>
            </a:r>
          </a:p>
          <a:p>
            <a:r>
              <a:rPr lang="en-AU" dirty="0"/>
              <a:t>Exposes APIC interrupts to user space</a:t>
            </a:r>
          </a:p>
          <a:p>
            <a:r>
              <a:rPr lang="en-AU" dirty="0"/>
              <a:t>Allows user control at enclave interrupts</a:t>
            </a:r>
          </a:p>
          <a:p>
            <a:endParaRPr lang="en-AU" dirty="0"/>
          </a:p>
          <a:p>
            <a:r>
              <a:rPr lang="en-AU" dirty="0"/>
              <a:t>High resolution, low noise </a:t>
            </a:r>
            <a:r>
              <a:rPr lang="en-AU"/>
              <a:t>microarchitectural attacks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39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F4C8-8678-FEE1-40CC-C34EBB812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Meltdown-type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F5AB9-4E65-F6B1-B1C5-07B9C9C70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43873-F468-5D23-C1D4-EBA6EC8D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7CAEE-5FD7-1A85-ABEB-0FD721B2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02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47D02-DF93-426C-AB5F-9879FB1B35AF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FCEE0-877F-4BD4-9103-A215B0EB8016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1B509-2255-4B52-86CD-EB8874D527EA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2C91C-599F-4290-BD2D-BDF335D4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15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C633E5-E1EF-43A5-60BA-3EF25CC6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02667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47D02-DF93-426C-AB5F-9879FB1B35AF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FCEE0-877F-4BD4-9103-A215B0EB8016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71B509-2255-4B52-86CD-EB8874D527EA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471A7A3-2137-4BA4-AF8F-B98827DC7C27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92883"/>
              <a:gd name="adj2" fmla="val -151914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Start executing first load </a:t>
            </a:r>
            <a:r>
              <a:rPr lang="en-AU" sz="2400" dirty="0" err="1">
                <a:solidFill>
                  <a:schemeClr val="tx1"/>
                </a:solidFill>
              </a:rPr>
              <a:t>load</a:t>
            </a:r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3C5AA-F9AD-4D02-A51F-5EED6AA3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16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451C9-E3A5-7924-929F-44DC6BEF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219990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83109"/>
              <a:gd name="adj2" fmla="val -122184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Start executing second load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38BB68B-54A7-491D-A0F4-4E38A0E34777}"/>
              </a:ext>
            </a:extLst>
          </p:cNvPr>
          <p:cNvSpPr/>
          <p:nvPr/>
        </p:nvSpPr>
        <p:spPr>
          <a:xfrm>
            <a:off x="3816991" y="1312107"/>
            <a:ext cx="3899987" cy="1046375"/>
          </a:xfrm>
          <a:prstGeom prst="wedgeRoundRectCallout">
            <a:avLst>
              <a:gd name="adj1" fmla="val -73199"/>
              <a:gd name="adj2" fmla="val 21059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Suppose height is in the cache and second load terminates first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21F12D-E239-4859-A01E-2D2ACE78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17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9DAD3-83C0-648C-FCFC-25F3306C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8150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83667"/>
              <a:gd name="adj2" fmla="val -66328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Start executing the multiply instruction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25B2B-1F81-45F9-97BD-8FCA954C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18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D9142-1AB7-9B00-672B-77A98AA1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06660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90369"/>
              <a:gd name="adj2" fmla="val -147409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When the first load completes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54681-490F-4499-ABAF-F3E5EF87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19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3AA72A-590A-5EDA-60DF-4DF88B60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95065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6D6B-B72C-A649-9582-DC4F09FB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9B7E-61BD-7C41-9642-91DE9C92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1796"/>
            <a:ext cx="5943600" cy="5029200"/>
          </a:xfrm>
        </p:spPr>
        <p:txBody>
          <a:bodyPr/>
          <a:lstStyle/>
          <a:p>
            <a:r>
              <a:rPr lang="en-US" dirty="0"/>
              <a:t>Controls sharing of system resources</a:t>
            </a:r>
          </a:p>
          <a:p>
            <a:r>
              <a:rPr lang="en-US" dirty="0"/>
              <a:t>Enforces protection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FF02D-091F-EC40-96CD-06B9EEE39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12" t="29948" b="17552"/>
          <a:stretch/>
        </p:blipFill>
        <p:spPr>
          <a:xfrm>
            <a:off x="6095999" y="462787"/>
            <a:ext cx="5692678" cy="58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0888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4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 3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90369"/>
              <a:gd name="adj2" fmla="val -147409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retire all completed instructions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F9660-74CD-4D61-9DD4-FDA621CD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20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82DDA-05A6-7544-5CAA-C8F68EBA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12940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4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 3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78640"/>
              <a:gd name="adj2" fmla="val -96058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… and proceed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FEEA4-2DAE-48A5-8122-64DA1F58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21</a:t>
            </a:fld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02355F-5477-8BE8-F8D5-324DD41196C7}"/>
              </a:ext>
            </a:extLst>
          </p:cNvPr>
          <p:cNvSpPr/>
          <p:nvPr/>
        </p:nvSpPr>
        <p:spPr>
          <a:xfrm>
            <a:off x="3941196" y="5709535"/>
            <a:ext cx="4309607" cy="99495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Why not retire out-of-order?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882C65-AFF4-5550-0DCA-B57E72B5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5030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not retire 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 3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3279625" y="843494"/>
            <a:ext cx="3489821" cy="1064819"/>
          </a:xfrm>
          <a:prstGeom prst="wedgeRoundRectCallout">
            <a:avLst>
              <a:gd name="adj1" fmla="val 99291"/>
              <a:gd name="adj2" fmla="val 60615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Early retire stores a result in the architectural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25B2B-1F81-45F9-97BD-8FCA954C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22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7A6DA-2DD7-D41C-C6CC-1BEA2781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09549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not retire 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7030A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 3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25B2B-1F81-45F9-97BD-8FCA954C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23</a:t>
            </a:fld>
            <a:endParaRPr lang="en-AU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19E06ED-CE5E-4BC4-9A8D-945CA21492EC}"/>
              </a:ext>
            </a:extLst>
          </p:cNvPr>
          <p:cNvSpPr/>
          <p:nvPr/>
        </p:nvSpPr>
        <p:spPr>
          <a:xfrm>
            <a:off x="4123585" y="2824723"/>
            <a:ext cx="3489821" cy="1064819"/>
          </a:xfrm>
          <a:prstGeom prst="wedgeRoundRectCallout">
            <a:avLst>
              <a:gd name="adj1" fmla="val -91414"/>
              <a:gd name="adj2" fmla="val -135028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A later fault leaves the processor in an inconsistent state!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C0D6AF-0AE7-427D-8DD8-959E36F6E1FD}"/>
              </a:ext>
            </a:extLst>
          </p:cNvPr>
          <p:cNvSpPr/>
          <p:nvPr/>
        </p:nvSpPr>
        <p:spPr>
          <a:xfrm>
            <a:off x="3279625" y="843494"/>
            <a:ext cx="3489821" cy="1064819"/>
          </a:xfrm>
          <a:prstGeom prst="wedgeRoundRectCallout">
            <a:avLst>
              <a:gd name="adj1" fmla="val 99291"/>
              <a:gd name="adj2" fmla="val 60615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Early retire stores a result in the architectural state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95AB1-3CD4-389A-700F-0E601945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13760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Traps in 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r1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r1, 2, r1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r1,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4138367" y="2950590"/>
            <a:ext cx="3375588" cy="1046375"/>
          </a:xfrm>
          <a:prstGeom prst="wedgeRoundRectCallout">
            <a:avLst>
              <a:gd name="adj1" fmla="val -83109"/>
              <a:gd name="adj2" fmla="val -122184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Start executing second load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38BB68B-54A7-491D-A0F4-4E38A0E34777}"/>
              </a:ext>
            </a:extLst>
          </p:cNvPr>
          <p:cNvSpPr/>
          <p:nvPr/>
        </p:nvSpPr>
        <p:spPr>
          <a:xfrm>
            <a:off x="3816991" y="1312107"/>
            <a:ext cx="3899987" cy="1046375"/>
          </a:xfrm>
          <a:prstGeom prst="wedgeRoundRectCallout">
            <a:avLst>
              <a:gd name="adj1" fmla="val -73199"/>
              <a:gd name="adj2" fmla="val 21059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Suppose height is an invalid address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2B963-2563-4BFE-99A9-33EA0213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24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7FFB1-6F8D-AA02-542D-4BE4BBFB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2876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Traps in 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3902697" y="2950590"/>
            <a:ext cx="3611258" cy="1046375"/>
          </a:xfrm>
          <a:prstGeom prst="wedgeRoundRectCallout">
            <a:avLst>
              <a:gd name="adj1" fmla="val -83109"/>
              <a:gd name="adj2" fmla="val -122184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Mark as an error, but continue executing </a:t>
            </a:r>
            <a:r>
              <a:rPr lang="en-AU" sz="2400" dirty="0">
                <a:solidFill>
                  <a:schemeClr val="bg1"/>
                </a:solidFill>
              </a:rPr>
              <a:t>until all older instructions retire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71EA-2956-4630-8C51-E2FA6287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25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0C345-3AA0-5F00-5C8B-388B8F7A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78771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Traps in 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4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1978149-BAD4-445F-8EC0-4663CFD1DE76}"/>
              </a:ext>
            </a:extLst>
          </p:cNvPr>
          <p:cNvSpPr/>
          <p:nvPr/>
        </p:nvSpPr>
        <p:spPr>
          <a:xfrm>
            <a:off x="3902697" y="2950590"/>
            <a:ext cx="3611258" cy="1046375"/>
          </a:xfrm>
          <a:prstGeom prst="wedgeRoundRectCallout">
            <a:avLst>
              <a:gd name="adj1" fmla="val -83109"/>
              <a:gd name="adj2" fmla="val -122184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Mark as an error, but continue executing until all older instructions retire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3FBFE-AB88-4BD2-9D50-4C9166906AF7}"/>
              </a:ext>
            </a:extLst>
          </p:cNvPr>
          <p:cNvSpPr txBox="1"/>
          <p:nvPr/>
        </p:nvSpPr>
        <p:spPr>
          <a:xfrm rot="19050574">
            <a:off x="8034633" y="2091250"/>
            <a:ext cx="314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rgbClr val="FF0000"/>
                </a:solidFill>
              </a:rPr>
              <a:t>Raise Trap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8E108EE-F67B-49C0-9B42-F4DF8BA3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ADB63-A9AC-5F10-DA5D-2B0F3B36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02008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605B8C-650D-4D77-B524-3DE2387C2427}"/>
              </a:ext>
            </a:extLst>
          </p:cNvPr>
          <p:cNvSpPr/>
          <p:nvPr/>
        </p:nvSpPr>
        <p:spPr>
          <a:xfrm>
            <a:off x="3888768" y="4114800"/>
            <a:ext cx="3611258" cy="124433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>
                <a:solidFill>
                  <a:schemeClr val="tx1"/>
                </a:solidFill>
              </a:rPr>
              <a:t>But while we’re waiting…</a:t>
            </a:r>
          </a:p>
          <a:p>
            <a:pPr algn="ctr"/>
            <a:r>
              <a:rPr lang="en-AU" sz="2400">
                <a:solidFill>
                  <a:schemeClr val="bg1"/>
                </a:solidFill>
              </a:rPr>
              <a:t>Dependent instructions</a:t>
            </a:r>
          </a:p>
          <a:p>
            <a:pPr algn="ctr"/>
            <a:r>
              <a:rPr lang="en-AU" sz="2400">
                <a:solidFill>
                  <a:schemeClr val="bg1"/>
                </a:solidFill>
              </a:rPr>
              <a:t>Start executing 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6C916E5-707A-4C03-9394-F64B56A2A194}"/>
              </a:ext>
            </a:extLst>
          </p:cNvPr>
          <p:cNvSpPr/>
          <p:nvPr/>
        </p:nvSpPr>
        <p:spPr>
          <a:xfrm>
            <a:off x="3980518" y="2362067"/>
            <a:ext cx="3611258" cy="1046375"/>
          </a:xfrm>
          <a:prstGeom prst="wedgeRoundRectCallout">
            <a:avLst>
              <a:gd name="adj1" fmla="val -77722"/>
              <a:gd name="adj2" fmla="val -66405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Mark as an error, but continue executing until all older instructions retire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Traps in 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E993-2889-4CAB-97D8-C015F9B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27</a:t>
            </a:fld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8208EE-2631-C95F-9CDA-AE4FC3A5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01811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6C916E5-707A-4C03-9394-F64B56A2A194}"/>
              </a:ext>
            </a:extLst>
          </p:cNvPr>
          <p:cNvSpPr/>
          <p:nvPr/>
        </p:nvSpPr>
        <p:spPr>
          <a:xfrm>
            <a:off x="3980518" y="2362067"/>
            <a:ext cx="3611258" cy="1046375"/>
          </a:xfrm>
          <a:prstGeom prst="wedgeRoundRectCallout">
            <a:avLst>
              <a:gd name="adj1" fmla="val -77722"/>
              <a:gd name="adj2" fmla="val -66405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Mark as an error, but continue executing until all older instructions retire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217928C-6D82-4290-9E28-E3778EFC28BE}"/>
              </a:ext>
            </a:extLst>
          </p:cNvPr>
          <p:cNvSpPr/>
          <p:nvPr/>
        </p:nvSpPr>
        <p:spPr>
          <a:xfrm>
            <a:off x="3883843" y="4119513"/>
            <a:ext cx="3619893" cy="1244338"/>
          </a:xfrm>
          <a:prstGeom prst="wedgeRoundRectCallout">
            <a:avLst>
              <a:gd name="adj1" fmla="val -80047"/>
              <a:gd name="adj2" fmla="val -145543"/>
              <a:gd name="adj3" fmla="val 16667"/>
            </a:avLst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But while we’re waiting…</a:t>
            </a:r>
          </a:p>
          <a:p>
            <a:pPr algn="ctr"/>
            <a:r>
              <a:rPr lang="en-AU" sz="2400" dirty="0">
                <a:solidFill>
                  <a:srgbClr val="FF0000"/>
                </a:solidFill>
              </a:rPr>
              <a:t>Dependent instructions</a:t>
            </a:r>
          </a:p>
          <a:p>
            <a:pPr algn="ctr"/>
            <a:r>
              <a:rPr lang="en-AU" sz="2400" dirty="0">
                <a:solidFill>
                  <a:srgbClr val="FF0000"/>
                </a:solidFill>
              </a:rPr>
              <a:t>Start executing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39251-6A12-4495-AE45-0D27A8E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Traps in Out of Order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5A1EF-1C27-4197-B0A3-7A319855DB39}"/>
              </a:ext>
            </a:extLst>
          </p:cNvPr>
          <p:cNvSpPr txBox="1"/>
          <p:nvPr/>
        </p:nvSpPr>
        <p:spPr>
          <a:xfrm>
            <a:off x="327170" y="1635854"/>
            <a:ext cx="3489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base, r1</a:t>
            </a:r>
          </a:p>
          <a:p>
            <a:r>
              <a:rPr lang="en-A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 height, r2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r1, r3</a:t>
            </a:r>
          </a:p>
          <a:p>
            <a:r>
              <a:rPr lang="en-AU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r2, r2, r4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  r3, r4,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sqrt  r3,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hypotenuse</a:t>
            </a:r>
          </a:p>
          <a:p>
            <a:r>
              <a:rPr lang="en-A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r1, r2,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  r3, 2, r3</a:t>
            </a:r>
          </a:p>
          <a:p>
            <a:r>
              <a:rPr lang="en-A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store r3, area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5543D8-A971-40A8-8C85-DE3E489DD6A5}"/>
              </a:ext>
            </a:extLst>
          </p:cNvPr>
          <p:cNvGrpSpPr/>
          <p:nvPr/>
        </p:nvGrpSpPr>
        <p:grpSpPr>
          <a:xfrm>
            <a:off x="7920000" y="1440000"/>
            <a:ext cx="3375588" cy="4460905"/>
            <a:chOff x="8011638" y="1404770"/>
            <a:chExt cx="3375588" cy="4460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798720-78CA-4E6A-BDD4-58256723E0EF}"/>
                </a:ext>
              </a:extLst>
            </p:cNvPr>
            <p:cNvSpPr/>
            <p:nvPr/>
          </p:nvSpPr>
          <p:spPr>
            <a:xfrm>
              <a:off x="8011638" y="1404770"/>
              <a:ext cx="3375588" cy="44609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4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C8D68-EBE1-4E3D-805C-9ECC640E17CB}"/>
                </a:ext>
              </a:extLst>
            </p:cNvPr>
            <p:cNvSpPr txBox="1"/>
            <p:nvPr/>
          </p:nvSpPr>
          <p:spPr>
            <a:xfrm>
              <a:off x="8097624" y="1579293"/>
              <a:ext cx="1715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r1: 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r2: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r3:</a:t>
              </a:r>
            </a:p>
            <a:p>
              <a:r>
                <a:rPr lang="en-AU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r4: 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7E993-2889-4CAB-97D8-C015F9B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E9907-F6AF-4FBA-8EFE-B90F2CEA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75492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778F-347A-4E35-BC6C-14CF0A1F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7D9C-6167-466F-BDDA-83297F26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29</a:t>
            </a:fld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797C61-4CD1-483D-8A9E-D84DE4394F05}"/>
              </a:ext>
            </a:extLst>
          </p:cNvPr>
          <p:cNvSpPr/>
          <p:nvPr/>
        </p:nvSpPr>
        <p:spPr>
          <a:xfrm>
            <a:off x="3116494" y="1846906"/>
            <a:ext cx="4727026" cy="11250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Execution Engine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C3FF0-C8CA-4F89-8053-48051BFDC0A6}"/>
              </a:ext>
            </a:extLst>
          </p:cNvPr>
          <p:cNvCxnSpPr/>
          <p:nvPr/>
        </p:nvCxnSpPr>
        <p:spPr>
          <a:xfrm flipV="1">
            <a:off x="5419466" y="2692787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BC5338-9FF1-449F-AC25-CBA62A94B865}"/>
              </a:ext>
            </a:extLst>
          </p:cNvPr>
          <p:cNvCxnSpPr/>
          <p:nvPr/>
        </p:nvCxnSpPr>
        <p:spPr>
          <a:xfrm flipV="1">
            <a:off x="5397928" y="1627880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87A58DE-3EB1-4449-92DC-AF5417FBA3C8}"/>
              </a:ext>
            </a:extLst>
          </p:cNvPr>
          <p:cNvSpPr/>
          <p:nvPr/>
        </p:nvSpPr>
        <p:spPr>
          <a:xfrm>
            <a:off x="4377403" y="1166083"/>
            <a:ext cx="2245490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Virtual Address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6E566-0AC0-3E94-7576-D3091E39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2994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0.15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6D6B-B72C-A649-9582-DC4F09FB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9B7E-61BD-7C41-9642-91DE9C92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1796"/>
            <a:ext cx="5943600" cy="5029200"/>
          </a:xfrm>
        </p:spPr>
        <p:txBody>
          <a:bodyPr/>
          <a:lstStyle/>
          <a:p>
            <a:r>
              <a:rPr lang="en-US" dirty="0"/>
              <a:t>Controls sharing of system resources</a:t>
            </a:r>
          </a:p>
          <a:p>
            <a:r>
              <a:rPr lang="en-US" dirty="0"/>
              <a:t>Enforces protection</a:t>
            </a:r>
          </a:p>
          <a:p>
            <a:endParaRPr lang="en-US" dirty="0"/>
          </a:p>
          <a:p>
            <a:r>
              <a:rPr lang="en-US" dirty="0"/>
              <a:t>Can be compromised</a:t>
            </a:r>
          </a:p>
          <a:p>
            <a:r>
              <a:rPr lang="en-US" dirty="0"/>
              <a:t>Not always trustworthy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FF02D-091F-EC40-96CD-06B9EEE39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" t="29948" r="51975" b="17552"/>
          <a:stretch/>
        </p:blipFill>
        <p:spPr>
          <a:xfrm>
            <a:off x="6542396" y="467227"/>
            <a:ext cx="5334000" cy="58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959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E6EFA1-AEF2-4A8A-8927-F848AB069F31}"/>
              </a:ext>
            </a:extLst>
          </p:cNvPr>
          <p:cNvGrpSpPr/>
          <p:nvPr/>
        </p:nvGrpSpPr>
        <p:grpSpPr>
          <a:xfrm>
            <a:off x="3116494" y="3155124"/>
            <a:ext cx="4727026" cy="2003461"/>
            <a:chOff x="6375260" y="4321704"/>
            <a:chExt cx="4727026" cy="20034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024879-2B69-48AB-B3D9-E1C36F93D4E8}"/>
                </a:ext>
              </a:extLst>
            </p:cNvPr>
            <p:cNvSpPr/>
            <p:nvPr/>
          </p:nvSpPr>
          <p:spPr>
            <a:xfrm>
              <a:off x="6375260" y="4432584"/>
              <a:ext cx="4727026" cy="1892581"/>
            </a:xfrm>
            <a:prstGeom prst="rect">
              <a:avLst/>
            </a:prstGeom>
            <a:solidFill>
              <a:srgbClr val="FAE6FA"/>
            </a:solidFill>
            <a:ln cap="rnd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Memory Pipeline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ED3162-9BA6-4567-A0F6-075B8772F852}"/>
                </a:ext>
              </a:extLst>
            </p:cNvPr>
            <p:cNvSpPr/>
            <p:nvPr/>
          </p:nvSpPr>
          <p:spPr>
            <a:xfrm>
              <a:off x="9009412" y="4627634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L1 Cache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3073C3-6589-4E79-BBEC-4DDFD891B580}"/>
                </a:ext>
              </a:extLst>
            </p:cNvPr>
            <p:cNvSpPr/>
            <p:nvPr/>
          </p:nvSpPr>
          <p:spPr>
            <a:xfrm>
              <a:off x="9009412" y="5438213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L2 Cache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71DC01-9707-4051-850E-DD6D24EFEB60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4356527"/>
              <a:ext cx="0" cy="308386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ACF97E-96EC-4818-B4D4-A17351C82A6C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5061670"/>
              <a:ext cx="0" cy="444699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29B02F-AB61-4F3D-8683-6989ED9E029B}"/>
                </a:ext>
              </a:extLst>
            </p:cNvPr>
            <p:cNvCxnSpPr>
              <a:cxnSpLocks/>
            </p:cNvCxnSpPr>
            <p:nvPr/>
          </p:nvCxnSpPr>
          <p:spPr>
            <a:xfrm>
              <a:off x="8678232" y="4321704"/>
              <a:ext cx="1202077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79778F-347A-4E35-BC6C-14CF0A1F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7D9C-6167-466F-BDDA-83297F26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30</a:t>
            </a:fld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797C61-4CD1-483D-8A9E-D84DE4394F05}"/>
              </a:ext>
            </a:extLst>
          </p:cNvPr>
          <p:cNvSpPr/>
          <p:nvPr/>
        </p:nvSpPr>
        <p:spPr>
          <a:xfrm>
            <a:off x="3116494" y="1846906"/>
            <a:ext cx="4727026" cy="11250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Execution Engine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C3FF0-C8CA-4F89-8053-48051BFDC0A6}"/>
              </a:ext>
            </a:extLst>
          </p:cNvPr>
          <p:cNvCxnSpPr/>
          <p:nvPr/>
        </p:nvCxnSpPr>
        <p:spPr>
          <a:xfrm flipV="1">
            <a:off x="5419466" y="2692787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BC5338-9FF1-449F-AC25-CBA62A94B865}"/>
              </a:ext>
            </a:extLst>
          </p:cNvPr>
          <p:cNvCxnSpPr/>
          <p:nvPr/>
        </p:nvCxnSpPr>
        <p:spPr>
          <a:xfrm flipV="1">
            <a:off x="5397928" y="1627880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CBEBF9-7D65-48B9-9787-20F7F58915E0}"/>
              </a:ext>
            </a:extLst>
          </p:cNvPr>
          <p:cNvSpPr/>
          <p:nvPr/>
        </p:nvSpPr>
        <p:spPr>
          <a:xfrm>
            <a:off x="4357262" y="2182885"/>
            <a:ext cx="2245490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Virtual Address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4E8FBE9-FFA9-4803-9F3F-941D315AB7D5}"/>
              </a:ext>
            </a:extLst>
          </p:cNvPr>
          <p:cNvSpPr/>
          <p:nvPr/>
        </p:nvSpPr>
        <p:spPr>
          <a:xfrm>
            <a:off x="4363996" y="2172614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Physical Address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2247B70-9724-497D-8EC0-7C8E51D90435}"/>
              </a:ext>
            </a:extLst>
          </p:cNvPr>
          <p:cNvSpPr/>
          <p:nvPr/>
        </p:nvSpPr>
        <p:spPr>
          <a:xfrm>
            <a:off x="5542301" y="3509792"/>
            <a:ext cx="2245490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4731-F8D8-ABC3-A7FD-53CC1B77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6824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0278 L -0.0056 0.1162 L 0.09336 0.11481 L 0.09245 0.19583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0.00046 L -0.00325 -0.07917 L -0.10299 -0.07755 L -0.10455 -0.19098 " pathEditMode="relative" ptsTypes="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E6EFA1-AEF2-4A8A-8927-F848AB069F31}"/>
              </a:ext>
            </a:extLst>
          </p:cNvPr>
          <p:cNvGrpSpPr/>
          <p:nvPr/>
        </p:nvGrpSpPr>
        <p:grpSpPr>
          <a:xfrm>
            <a:off x="3116494" y="3155124"/>
            <a:ext cx="4727026" cy="2003461"/>
            <a:chOff x="6375260" y="4321704"/>
            <a:chExt cx="4727026" cy="20034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024879-2B69-48AB-B3D9-E1C36F93D4E8}"/>
                </a:ext>
              </a:extLst>
            </p:cNvPr>
            <p:cNvSpPr/>
            <p:nvPr/>
          </p:nvSpPr>
          <p:spPr>
            <a:xfrm>
              <a:off x="6375260" y="4432584"/>
              <a:ext cx="4727026" cy="1892581"/>
            </a:xfrm>
            <a:prstGeom prst="rect">
              <a:avLst/>
            </a:prstGeom>
            <a:solidFill>
              <a:srgbClr val="FAE6FA"/>
            </a:solidFill>
            <a:ln cap="rnd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Memory Pipeline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ED3162-9BA6-4567-A0F6-075B8772F852}"/>
                </a:ext>
              </a:extLst>
            </p:cNvPr>
            <p:cNvSpPr/>
            <p:nvPr/>
          </p:nvSpPr>
          <p:spPr>
            <a:xfrm>
              <a:off x="9009412" y="4627634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L1 Cache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3073C3-6589-4E79-BBEC-4DDFD891B580}"/>
                </a:ext>
              </a:extLst>
            </p:cNvPr>
            <p:cNvSpPr/>
            <p:nvPr/>
          </p:nvSpPr>
          <p:spPr>
            <a:xfrm>
              <a:off x="9009412" y="5438213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L2 Cache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71DC01-9707-4051-850E-DD6D24EFEB60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4356527"/>
              <a:ext cx="0" cy="308386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ACF97E-96EC-4818-B4D4-A17351C82A6C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5061670"/>
              <a:ext cx="0" cy="444699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29B02F-AB61-4F3D-8683-6989ED9E029B}"/>
                </a:ext>
              </a:extLst>
            </p:cNvPr>
            <p:cNvCxnSpPr>
              <a:cxnSpLocks/>
            </p:cNvCxnSpPr>
            <p:nvPr/>
          </p:nvCxnSpPr>
          <p:spPr>
            <a:xfrm>
              <a:off x="8678232" y="4321704"/>
              <a:ext cx="1202077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79778F-347A-4E35-BC6C-14CF0A1F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Load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7D9C-6167-466F-BDDA-83297F26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31</a:t>
            </a:fld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797C61-4CD1-483D-8A9E-D84DE4394F05}"/>
              </a:ext>
            </a:extLst>
          </p:cNvPr>
          <p:cNvSpPr/>
          <p:nvPr/>
        </p:nvSpPr>
        <p:spPr>
          <a:xfrm>
            <a:off x="3116494" y="1846906"/>
            <a:ext cx="4727026" cy="11250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Execution Engine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C3FF0-C8CA-4F89-8053-48051BFDC0A6}"/>
              </a:ext>
            </a:extLst>
          </p:cNvPr>
          <p:cNvCxnSpPr/>
          <p:nvPr/>
        </p:nvCxnSpPr>
        <p:spPr>
          <a:xfrm flipV="1">
            <a:off x="5419466" y="2692787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BC5338-9FF1-449F-AC25-CBA62A94B865}"/>
              </a:ext>
            </a:extLst>
          </p:cNvPr>
          <p:cNvCxnSpPr/>
          <p:nvPr/>
        </p:nvCxnSpPr>
        <p:spPr>
          <a:xfrm flipV="1">
            <a:off x="5397928" y="1627880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CBEBF9-7D65-48B9-9787-20F7F58915E0}"/>
              </a:ext>
            </a:extLst>
          </p:cNvPr>
          <p:cNvSpPr/>
          <p:nvPr/>
        </p:nvSpPr>
        <p:spPr>
          <a:xfrm>
            <a:off x="4357262" y="2182885"/>
            <a:ext cx="2245490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Virtual Address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4E8FBE9-FFA9-4803-9F3F-941D315AB7D5}"/>
              </a:ext>
            </a:extLst>
          </p:cNvPr>
          <p:cNvSpPr/>
          <p:nvPr/>
        </p:nvSpPr>
        <p:spPr>
          <a:xfrm>
            <a:off x="4363996" y="2172614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strike="sngStrike" dirty="0">
                <a:solidFill>
                  <a:srgbClr val="FF0000"/>
                </a:solidFill>
              </a:rPr>
              <a:t>Physical Address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2247B70-9724-497D-8EC0-7C8E51D90435}"/>
              </a:ext>
            </a:extLst>
          </p:cNvPr>
          <p:cNvSpPr/>
          <p:nvPr/>
        </p:nvSpPr>
        <p:spPr>
          <a:xfrm>
            <a:off x="5542301" y="3509792"/>
            <a:ext cx="2245490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6BF80-828F-FAC8-E6EC-21138432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105748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0278 L -0.0056 0.1162 L 0.09336 0.11481 L 0.09245 0.1958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0.00046 L -0.00325 -0.07917 L -0.10299 -0.07755 L -0.10455 -0.19098 " pathEditMode="relative" ptsTypes="AA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962400" y="1447800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= *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>
                    <a:lumMod val="5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pointer;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273A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 = array[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273A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273A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 4096];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564" y="-1"/>
            <a:ext cx="11403435" cy="720000"/>
          </a:xfrm>
        </p:spPr>
        <p:txBody>
          <a:bodyPr/>
          <a:lstStyle/>
          <a:p>
            <a:r>
              <a:rPr lang="en-US" dirty="0"/>
              <a:t>Using a Covert Channel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8400" y="3276600"/>
            <a:ext cx="5257800" cy="3810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24800" y="327660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ADD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Cache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ADD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7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2578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4864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67056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8" name="Elbow Connector 27"/>
          <p:cNvCxnSpPr>
            <a:stCxn id="14" idx="2"/>
            <a:endCxn id="25" idx="2"/>
          </p:cNvCxnSpPr>
          <p:nvPr/>
        </p:nvCxnSpPr>
        <p:spPr bwMode="auto">
          <a:xfrm rot="16200000" flipH="1">
            <a:off x="6096000" y="4533900"/>
            <a:ext cx="12700" cy="1447800"/>
          </a:xfrm>
          <a:prstGeom prst="bentConnector3">
            <a:avLst>
              <a:gd name="adj1" fmla="val 18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7056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V="1">
            <a:off x="67056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9342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34" name="Elbow Connector 33"/>
          <p:cNvCxnSpPr>
            <a:stCxn id="25" idx="2"/>
            <a:endCxn id="7" idx="2"/>
          </p:cNvCxnSpPr>
          <p:nvPr/>
        </p:nvCxnSpPr>
        <p:spPr bwMode="auto">
          <a:xfrm rot="5400000">
            <a:off x="4876800" y="3314700"/>
            <a:ext cx="12700" cy="3886200"/>
          </a:xfrm>
          <a:prstGeom prst="bentConnector3">
            <a:avLst>
              <a:gd name="adj1" fmla="val 4044685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28194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5800" y="4876800"/>
            <a:ext cx="10972800" cy="415498"/>
            <a:chOff x="685800" y="4876800"/>
            <a:chExt cx="10972800" cy="415498"/>
          </a:xfrm>
        </p:grpSpPr>
        <p:sp>
          <p:nvSpPr>
            <p:cNvPr id="5" name="Rectangle 4"/>
            <p:cNvSpPr/>
            <p:nvPr/>
          </p:nvSpPr>
          <p:spPr>
            <a:xfrm>
              <a:off x="685800" y="4953000"/>
              <a:ext cx="109728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427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6400" y="4953000"/>
              <a:ext cx="2514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array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953000"/>
              <a:ext cx="228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7200" y="4876800"/>
              <a:ext cx="8904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pointer</a:t>
              </a:r>
            </a:p>
          </p:txBody>
        </p:sp>
      </p:grpSp>
      <p:cxnSp>
        <p:nvCxnSpPr>
          <p:cNvPr id="38" name="Straight Connector 37"/>
          <p:cNvCxnSpPr/>
          <p:nvPr/>
        </p:nvCxnSpPr>
        <p:spPr bwMode="auto">
          <a:xfrm flipV="1">
            <a:off x="2819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3048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>
            <a:stCxn id="14" idx="3"/>
            <a:endCxn id="25" idx="1"/>
          </p:cNvCxnSpPr>
          <p:nvPr/>
        </p:nvCxnSpPr>
        <p:spPr bwMode="auto">
          <a:xfrm>
            <a:off x="5486400" y="5105400"/>
            <a:ext cx="1219200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4191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1676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4053C-A9DC-4AB4-BBA3-62DC6004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32</a:t>
            </a:fld>
            <a:endParaRPr lang="en-A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0A48E-F767-42D9-84BE-F7A453BBF048}"/>
              </a:ext>
            </a:extLst>
          </p:cNvPr>
          <p:cNvSpPr txBox="1"/>
          <p:nvPr/>
        </p:nvSpPr>
        <p:spPr>
          <a:xfrm>
            <a:off x="6902450" y="4897651"/>
            <a:ext cx="2505814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Arial" charset="0"/>
                <a:cs typeface="Arial"/>
              </a:rPr>
              <a:t>The number of the day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pic>
        <p:nvPicPr>
          <p:cNvPr id="35" name="Picture 34" descr="elmo sesame street cartoon - Clip Art Library">
            <a:extLst>
              <a:ext uri="{FF2B5EF4-FFF2-40B4-BE49-F238E27FC236}">
                <a16:creationId xmlns:a16="http://schemas.microsoft.com/office/drawing/2014/main" id="{55C1D0EC-FA04-4086-A4D0-BFDBDF71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02" y="796199"/>
            <a:ext cx="1315795" cy="21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BF40E-7225-21E4-CF0C-26B7C43E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849055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355E-6 7.45716E-7 L 0.05936 -0.2000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" y="-10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6" grpId="0" animBg="1"/>
      <p:bldP spid="26" grpId="1" animBg="1"/>
      <p:bldP spid="29" grpId="0" animBg="1"/>
      <p:bldP spid="32" grpId="0" animBg="1"/>
      <p:bldP spid="36" grpId="0" animBg="1"/>
      <p:bldP spid="36" grpId="1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4D47217D-DF72-9A41-ACD3-8FE93A171BED}"/>
              </a:ext>
            </a:extLst>
          </p:cNvPr>
          <p:cNvSpPr/>
          <p:nvPr/>
        </p:nvSpPr>
        <p:spPr>
          <a:xfrm>
            <a:off x="2780520" y="651727"/>
            <a:ext cx="1562879" cy="814953"/>
          </a:xfrm>
          <a:prstGeom prst="wedgeRoundRectCallout">
            <a:avLst>
              <a:gd name="adj1" fmla="val -78426"/>
              <a:gd name="adj2" fmla="val 88797"/>
              <a:gd name="adj3" fmla="val 16667"/>
            </a:avLst>
          </a:prstGeom>
          <a:solidFill>
            <a:srgbClr val="FFFF00">
              <a:alpha val="55000"/>
            </a:srgb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800" b="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It is 3!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34E7-B392-9A4E-B747-60133D4C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9" b="95807" l="10000" r="90000">
                        <a14:foregroundMark x1="45795" y1="6499" x2="49659" y2="9539"/>
                        <a14:foregroundMark x1="58182" y1="36478" x2="57045" y2="37736"/>
                        <a14:foregroundMark x1="42386" y1="46436" x2="44432" y2="50000"/>
                        <a14:foregroundMark x1="68409" y1="46855" x2="69545" y2="48532"/>
                        <a14:foregroundMark x1="68636" y1="58386" x2="68182" y2="73585"/>
                        <a14:foregroundMark x1="55227" y1="86897" x2="59432" y2="92662"/>
                        <a14:foregroundMark x1="59432" y1="92662" x2="66591" y2="93711"/>
                        <a14:foregroundMark x1="32500" y1="93291" x2="39432" y2="90881"/>
                        <a14:foregroundMark x1="52955" y1="25157" x2="54545" y2="32075"/>
                        <a14:foregroundMark x1="54545" y1="32075" x2="54773" y2="32495"/>
                        <a14:foregroundMark x1="47159" y1="10168" x2="55455" y2="17925"/>
                        <a14:foregroundMark x1="58182" y1="20231" x2="63864" y2="15409"/>
                        <a14:foregroundMark x1="63864" y1="15409" x2="65227" y2="15409"/>
                        <a14:foregroundMark x1="61591" y1="31237" x2="60909" y2="65409"/>
                        <a14:foregroundMark x1="60909" y1="65409" x2="62045" y2="69182"/>
                        <a14:foregroundMark x1="66136" y1="95807" x2="64773" y2="91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734" y="997468"/>
            <a:ext cx="1986600" cy="215365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8194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5800" y="4876800"/>
            <a:ext cx="10972800" cy="415498"/>
            <a:chOff x="685800" y="4876800"/>
            <a:chExt cx="10972800" cy="415498"/>
          </a:xfrm>
        </p:grpSpPr>
        <p:sp>
          <p:nvSpPr>
            <p:cNvPr id="5" name="Rectangle 4"/>
            <p:cNvSpPr/>
            <p:nvPr/>
          </p:nvSpPr>
          <p:spPr>
            <a:xfrm>
              <a:off x="685800" y="4953000"/>
              <a:ext cx="109728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427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6400" y="4953000"/>
              <a:ext cx="2514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array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953000"/>
              <a:ext cx="228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3400" y="4876800"/>
              <a:ext cx="8904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pointer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438400" y="3276600"/>
            <a:ext cx="5257800" cy="3810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53262" y="2591592"/>
            <a:ext cx="844733" cy="2500886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733" h="2500886">
                <a:moveTo>
                  <a:pt x="298077" y="0"/>
                </a:moveTo>
                <a:cubicBezTo>
                  <a:pt x="790552" y="362823"/>
                  <a:pt x="797699" y="410276"/>
                  <a:pt x="842391" y="855225"/>
                </a:cubicBezTo>
                <a:cubicBezTo>
                  <a:pt x="887083" y="1300174"/>
                  <a:pt x="280797" y="1952332"/>
                  <a:pt x="0" y="2500886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447800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= *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>
                    <a:lumMod val="5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pointer;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 = array[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 4096];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800" y="327660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ADD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Cache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ADD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7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2578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4864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2819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3048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788564" y="-1"/>
            <a:ext cx="11403435" cy="720000"/>
          </a:xfrm>
        </p:spPr>
        <p:txBody>
          <a:bodyPr/>
          <a:lstStyle/>
          <a:p>
            <a:r>
              <a:rPr lang="en-US" dirty="0"/>
              <a:t>Using a Covert Channel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 flipV="1">
            <a:off x="4191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1676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Freeform 46"/>
          <p:cNvSpPr/>
          <p:nvPr/>
        </p:nvSpPr>
        <p:spPr>
          <a:xfrm>
            <a:off x="2209800" y="2590800"/>
            <a:ext cx="844733" cy="2500886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733" h="2500886">
                <a:moveTo>
                  <a:pt x="298077" y="0"/>
                </a:moveTo>
                <a:cubicBezTo>
                  <a:pt x="790552" y="362823"/>
                  <a:pt x="797699" y="410276"/>
                  <a:pt x="842391" y="855225"/>
                </a:cubicBezTo>
                <a:cubicBezTo>
                  <a:pt x="887083" y="1300174"/>
                  <a:pt x="280797" y="1952332"/>
                  <a:pt x="0" y="2500886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2780521" y="2474177"/>
            <a:ext cx="881270" cy="971847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  <a:gd name="connsiteX0" fmla="*/ 0 w 881324"/>
              <a:gd name="connsiteY0" fmla="*/ 0 h 2617508"/>
              <a:gd name="connsiteX1" fmla="*/ 881270 w 881324"/>
              <a:gd name="connsiteY1" fmla="*/ 971847 h 2617508"/>
              <a:gd name="connsiteX2" fmla="*/ 38879 w 881324"/>
              <a:gd name="connsiteY2" fmla="*/ 2617508 h 2617508"/>
              <a:gd name="connsiteX0" fmla="*/ 0 w 881270"/>
              <a:gd name="connsiteY0" fmla="*/ 0 h 971847"/>
              <a:gd name="connsiteX1" fmla="*/ 881270 w 881270"/>
              <a:gd name="connsiteY1" fmla="*/ 971847 h 97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270" h="971847">
                <a:moveTo>
                  <a:pt x="0" y="0"/>
                </a:moveTo>
                <a:cubicBezTo>
                  <a:pt x="492475" y="362823"/>
                  <a:pt x="874790" y="535596"/>
                  <a:pt x="881270" y="971847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B30C4459-C37A-D845-9319-94563B6B06EA}"/>
              </a:ext>
            </a:extLst>
          </p:cNvPr>
          <p:cNvCxnSpPr/>
          <p:nvPr/>
        </p:nvCxnSpPr>
        <p:spPr bwMode="auto">
          <a:xfrm rot="16200000" flipH="1">
            <a:off x="6096000" y="4533900"/>
            <a:ext cx="12700" cy="1447800"/>
          </a:xfrm>
          <a:prstGeom prst="bentConnector3">
            <a:avLst>
              <a:gd name="adj1" fmla="val 18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1F402E9-B18D-874C-9EA7-84A8620F8A17}"/>
              </a:ext>
            </a:extLst>
          </p:cNvPr>
          <p:cNvCxnSpPr/>
          <p:nvPr/>
        </p:nvCxnSpPr>
        <p:spPr bwMode="auto">
          <a:xfrm rot="5400000">
            <a:off x="4876800" y="3314700"/>
            <a:ext cx="12700" cy="3886200"/>
          </a:xfrm>
          <a:prstGeom prst="bentConnector3">
            <a:avLst>
              <a:gd name="adj1" fmla="val 4044685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5C53620-F1B6-1D44-A88F-0582E81E0FBD}"/>
              </a:ext>
            </a:extLst>
          </p:cNvPr>
          <p:cNvSpPr/>
          <p:nvPr/>
        </p:nvSpPr>
        <p:spPr>
          <a:xfrm>
            <a:off x="67056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DBFC75-E7D4-394D-82A6-4842EFC956C9}"/>
              </a:ext>
            </a:extLst>
          </p:cNvPr>
          <p:cNvSpPr/>
          <p:nvPr/>
        </p:nvSpPr>
        <p:spPr>
          <a:xfrm>
            <a:off x="67056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8512D6-D65A-0743-A076-8B12F8C36E5C}"/>
              </a:ext>
            </a:extLst>
          </p:cNvPr>
          <p:cNvCxnSpPr/>
          <p:nvPr/>
        </p:nvCxnSpPr>
        <p:spPr bwMode="auto">
          <a:xfrm flipV="1">
            <a:off x="67056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59DC6E-254B-BA47-A99E-B2F1CC8DB002}"/>
              </a:ext>
            </a:extLst>
          </p:cNvPr>
          <p:cNvCxnSpPr/>
          <p:nvPr/>
        </p:nvCxnSpPr>
        <p:spPr bwMode="auto">
          <a:xfrm flipV="1">
            <a:off x="69342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FB90686-0C04-F244-9DBE-33D8C7B87A7E}"/>
              </a:ext>
            </a:extLst>
          </p:cNvPr>
          <p:cNvCxnSpPr>
            <a:endCxn id="61" idx="1"/>
          </p:cNvCxnSpPr>
          <p:nvPr/>
        </p:nvCxnSpPr>
        <p:spPr bwMode="auto">
          <a:xfrm>
            <a:off x="5486400" y="5105400"/>
            <a:ext cx="1219200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909206-B5F8-4F85-8168-63AA3A41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D2D4A-8C98-DFC1-6B37-ED2B06BA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402942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BEB302-8E94-4DA8-9CCD-EA68F09B1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1222"/>
            <a:ext cx="9144000" cy="2387600"/>
          </a:xfrm>
        </p:spPr>
        <p:txBody>
          <a:bodyPr/>
          <a:lstStyle/>
          <a:p>
            <a:pPr algn="ctr"/>
            <a:r>
              <a:rPr lang="en-AU" dirty="0"/>
              <a:t>Meltdown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A8EDC-30E3-4158-B668-33536218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34</a:t>
            </a:fld>
            <a:endParaRPr lang="en-AU"/>
          </a:p>
        </p:txBody>
      </p:sp>
      <p:pic>
        <p:nvPicPr>
          <p:cNvPr id="2" name="Picture 1" descr="meltdown-text.png">
            <a:extLst>
              <a:ext uri="{FF2B5EF4-FFF2-40B4-BE49-F238E27FC236}">
                <a16:creationId xmlns:a16="http://schemas.microsoft.com/office/drawing/2014/main" id="{DEE7B7DF-65A0-DD9C-7DF1-94810A655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9"/>
          <a:stretch/>
        </p:blipFill>
        <p:spPr>
          <a:xfrm>
            <a:off x="4864688" y="1081379"/>
            <a:ext cx="2462624" cy="416161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8A3D4B-53F8-84B9-38D3-F1DF8127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221234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62400" y="1447800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= *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>
                    <a:lumMod val="5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pointer;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 = array[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 4096];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8400" y="3276600"/>
            <a:ext cx="5257800" cy="3810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24800" y="327660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ADD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Cache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ADD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7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2578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4864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8" name="Elbow Connector 27"/>
          <p:cNvCxnSpPr>
            <a:stCxn id="14" idx="2"/>
            <a:endCxn id="12" idx="2"/>
          </p:cNvCxnSpPr>
          <p:nvPr/>
        </p:nvCxnSpPr>
        <p:spPr bwMode="auto">
          <a:xfrm rot="16200000" flipH="1">
            <a:off x="7524750" y="3105150"/>
            <a:ext cx="12700" cy="4305300"/>
          </a:xfrm>
          <a:prstGeom prst="bentConnector3">
            <a:avLst>
              <a:gd name="adj1" fmla="val 18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705600" y="3276600"/>
            <a:ext cx="2286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H="1" flipV="1">
            <a:off x="6705600" y="3657600"/>
            <a:ext cx="27432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H="1" flipV="1">
            <a:off x="7010400" y="3657600"/>
            <a:ext cx="28194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34" name="Elbow Connector 33"/>
          <p:cNvCxnSpPr>
            <a:stCxn id="12" idx="2"/>
            <a:endCxn id="7" idx="2"/>
          </p:cNvCxnSpPr>
          <p:nvPr/>
        </p:nvCxnSpPr>
        <p:spPr bwMode="auto">
          <a:xfrm rot="5400000">
            <a:off x="6305550" y="1885950"/>
            <a:ext cx="12700" cy="6743700"/>
          </a:xfrm>
          <a:prstGeom prst="bentConnector3">
            <a:avLst>
              <a:gd name="adj1" fmla="val 4248748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28194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5800" y="4876800"/>
            <a:ext cx="10972800" cy="415498"/>
            <a:chOff x="685800" y="4876800"/>
            <a:chExt cx="10972800" cy="415498"/>
          </a:xfrm>
        </p:grpSpPr>
        <p:sp>
          <p:nvSpPr>
            <p:cNvPr id="5" name="Rectangle 4"/>
            <p:cNvSpPr/>
            <p:nvPr/>
          </p:nvSpPr>
          <p:spPr>
            <a:xfrm>
              <a:off x="685800" y="4953000"/>
              <a:ext cx="109728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427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6400" y="4953000"/>
              <a:ext cx="2514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array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96200" y="4953000"/>
              <a:ext cx="3962400" cy="304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Kernel space (protected)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953000"/>
              <a:ext cx="228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3400" y="4876800"/>
              <a:ext cx="8904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pointer</a:t>
              </a:r>
            </a:p>
          </p:txBody>
        </p:sp>
      </p:grpSp>
      <p:cxnSp>
        <p:nvCxnSpPr>
          <p:cNvPr id="33" name="Straight Connector 32"/>
          <p:cNvCxnSpPr/>
          <p:nvPr/>
        </p:nvCxnSpPr>
        <p:spPr bwMode="auto">
          <a:xfrm flipV="1">
            <a:off x="2819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3048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9525000" y="4876800"/>
            <a:ext cx="304800" cy="381000"/>
            <a:chOff x="10287000" y="4114800"/>
            <a:chExt cx="304800" cy="381000"/>
          </a:xfrm>
        </p:grpSpPr>
        <p:cxnSp>
          <p:nvCxnSpPr>
            <p:cNvPr id="22" name="Straight Connector 21"/>
            <p:cNvCxnSpPr/>
            <p:nvPr/>
          </p:nvCxnSpPr>
          <p:spPr bwMode="auto">
            <a:xfrm flipH="1"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Rectangle 40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5486400" y="5105400"/>
            <a:ext cx="3962400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685800" y="-1"/>
            <a:ext cx="11506200" cy="720000"/>
          </a:xfrm>
        </p:spPr>
        <p:txBody>
          <a:bodyPr/>
          <a:lstStyle/>
          <a:p>
            <a:r>
              <a:rPr lang="en-US" dirty="0"/>
              <a:t>Meltdown</a:t>
            </a:r>
          </a:p>
        </p:txBody>
      </p:sp>
      <p:pic>
        <p:nvPicPr>
          <p:cNvPr id="53" name="Picture 52" descr="meltdown-tex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9"/>
          <a:stretch/>
        </p:blipFill>
        <p:spPr>
          <a:xfrm>
            <a:off x="144707" y="85288"/>
            <a:ext cx="541093" cy="9143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 bwMode="auto">
          <a:xfrm flipV="1">
            <a:off x="4191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1676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1C288-BC5A-4E92-BBDD-3AEDA904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35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E020C5-8F4A-51C4-4F78-9F69CB88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4056893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5355E-6 7.45716E-7 L 0.06561 -0.222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0" y="-11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41" grpId="0" animBg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F92488E8-48DB-D847-A560-4C35943C3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99" b="95807" l="10000" r="90000">
                        <a14:foregroundMark x1="45795" y1="6499" x2="49659" y2="9539"/>
                        <a14:foregroundMark x1="58182" y1="36478" x2="57045" y2="37736"/>
                        <a14:foregroundMark x1="42386" y1="46436" x2="44432" y2="50000"/>
                        <a14:foregroundMark x1="68409" y1="46855" x2="69545" y2="48532"/>
                        <a14:foregroundMark x1="68636" y1="58386" x2="68182" y2="73585"/>
                        <a14:foregroundMark x1="55227" y1="86897" x2="59432" y2="92662"/>
                        <a14:foregroundMark x1="59432" y1="92662" x2="66591" y2="93711"/>
                        <a14:foregroundMark x1="32500" y1="93291" x2="39432" y2="90881"/>
                        <a14:foregroundMark x1="52955" y1="25157" x2="54545" y2="32075"/>
                        <a14:foregroundMark x1="54545" y1="32075" x2="54773" y2="32495"/>
                        <a14:foregroundMark x1="47159" y1="10168" x2="55455" y2="17925"/>
                        <a14:foregroundMark x1="58182" y1="20231" x2="63864" y2="15409"/>
                        <a14:foregroundMark x1="63864" y1="15409" x2="65227" y2="15409"/>
                        <a14:foregroundMark x1="61591" y1="31237" x2="60909" y2="65409"/>
                        <a14:foregroundMark x1="60909" y1="65409" x2="62045" y2="69182"/>
                        <a14:foregroundMark x1="66136" y1="95807" x2="64773" y2="91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838" y="1092548"/>
            <a:ext cx="1986600" cy="215365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819400" y="4953000"/>
            <a:ext cx="228600" cy="30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5800" y="4876800"/>
            <a:ext cx="10972800" cy="415498"/>
            <a:chOff x="685800" y="4876800"/>
            <a:chExt cx="10972800" cy="415498"/>
          </a:xfrm>
        </p:grpSpPr>
        <p:sp>
          <p:nvSpPr>
            <p:cNvPr id="5" name="Rectangle 4"/>
            <p:cNvSpPr/>
            <p:nvPr/>
          </p:nvSpPr>
          <p:spPr>
            <a:xfrm>
              <a:off x="685800" y="4953000"/>
              <a:ext cx="109728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427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6400" y="4953000"/>
              <a:ext cx="2514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array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96200" y="4953000"/>
              <a:ext cx="3962400" cy="304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Kernel space (protected)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953000"/>
              <a:ext cx="2286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3400" y="4876800"/>
              <a:ext cx="89046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pointer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438400" y="3276600"/>
            <a:ext cx="5257800" cy="3810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53262" y="2591592"/>
            <a:ext cx="844733" cy="2500886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733" h="2500886">
                <a:moveTo>
                  <a:pt x="298077" y="0"/>
                </a:moveTo>
                <a:cubicBezTo>
                  <a:pt x="790552" y="362823"/>
                  <a:pt x="797699" y="410276"/>
                  <a:pt x="842391" y="855225"/>
                </a:cubicBezTo>
                <a:cubicBezTo>
                  <a:pt x="887083" y="1300174"/>
                  <a:pt x="280797" y="1952332"/>
                  <a:pt x="0" y="2500886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447800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58D01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= *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>
                    <a:lumMod val="5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pointer;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y = array[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A157A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* 4096];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800" y="3276600"/>
            <a:ext cx="8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ADD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Cache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ADD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7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257800" y="36576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486400" y="3733800"/>
            <a:ext cx="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8" name="Elbow Connector 27"/>
          <p:cNvCxnSpPr>
            <a:stCxn id="14" idx="2"/>
            <a:endCxn id="12" idx="2"/>
          </p:cNvCxnSpPr>
          <p:nvPr/>
        </p:nvCxnSpPr>
        <p:spPr bwMode="auto">
          <a:xfrm rot="16200000" flipH="1">
            <a:off x="7524750" y="3105150"/>
            <a:ext cx="12700" cy="4305300"/>
          </a:xfrm>
          <a:prstGeom prst="bentConnector3">
            <a:avLst>
              <a:gd name="adj1" fmla="val 18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705600" y="3276600"/>
            <a:ext cx="2286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 flipH="1" flipV="1">
            <a:off x="6705600" y="3657600"/>
            <a:ext cx="27432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H="1" flipV="1">
            <a:off x="7010400" y="3657600"/>
            <a:ext cx="28194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rgbClr val="FF6600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2819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3048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9525000" y="4876800"/>
            <a:ext cx="304800" cy="381000"/>
            <a:chOff x="10287000" y="4114800"/>
            <a:chExt cx="304800" cy="381000"/>
          </a:xfrm>
        </p:grpSpPr>
        <p:cxnSp>
          <p:nvCxnSpPr>
            <p:cNvPr id="22" name="Straight Connector 21"/>
            <p:cNvCxnSpPr/>
            <p:nvPr/>
          </p:nvCxnSpPr>
          <p:spPr bwMode="auto">
            <a:xfrm flipH="1"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Rectangle 40"/>
          <p:cNvSpPr/>
          <p:nvPr/>
        </p:nvSpPr>
        <p:spPr>
          <a:xfrm>
            <a:off x="3962400" y="1524000"/>
            <a:ext cx="2514600" cy="3810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62400" y="1905000"/>
            <a:ext cx="3657600" cy="3810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5486400" y="5105400"/>
            <a:ext cx="3962400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763398" y="-1"/>
            <a:ext cx="11428602" cy="720000"/>
          </a:xfrm>
        </p:spPr>
        <p:txBody>
          <a:bodyPr/>
          <a:lstStyle/>
          <a:p>
            <a:r>
              <a:rPr lang="en-US" dirty="0"/>
              <a:t>Meltdown</a:t>
            </a:r>
          </a:p>
        </p:txBody>
      </p:sp>
      <p:pic>
        <p:nvPicPr>
          <p:cNvPr id="53" name="Picture 52" descr="meltdown-tex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9"/>
          <a:stretch/>
        </p:blipFill>
        <p:spPr>
          <a:xfrm>
            <a:off x="81793" y="1"/>
            <a:ext cx="541093" cy="914399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 bwMode="auto">
          <a:xfrm flipV="1">
            <a:off x="41910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V="1">
            <a:off x="1676400" y="3657600"/>
            <a:ext cx="762000" cy="129540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1752600" y="49530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90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908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2209800" y="2590800"/>
            <a:ext cx="844733" cy="2500886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733" h="2500886">
                <a:moveTo>
                  <a:pt x="298077" y="0"/>
                </a:moveTo>
                <a:cubicBezTo>
                  <a:pt x="790552" y="362823"/>
                  <a:pt x="797699" y="410276"/>
                  <a:pt x="842391" y="855225"/>
                </a:cubicBezTo>
                <a:cubicBezTo>
                  <a:pt x="887083" y="1300174"/>
                  <a:pt x="280797" y="1952332"/>
                  <a:pt x="0" y="2500886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109138" y="4952208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47338" y="3275808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47338" y="3275808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2780521" y="2474177"/>
            <a:ext cx="881270" cy="971847"/>
          </a:xfrm>
          <a:custGeom>
            <a:avLst/>
            <a:gdLst>
              <a:gd name="connsiteX0" fmla="*/ 712793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907196"/>
              <a:gd name="connsiteY0" fmla="*/ 0 h 2500886"/>
              <a:gd name="connsiteX1" fmla="*/ 842391 w 907196"/>
              <a:gd name="connsiteY1" fmla="*/ 855225 h 2500886"/>
              <a:gd name="connsiteX2" fmla="*/ 0 w 907196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5698"/>
              <a:gd name="connsiteY0" fmla="*/ 0 h 2500886"/>
              <a:gd name="connsiteX1" fmla="*/ 842391 w 845698"/>
              <a:gd name="connsiteY1" fmla="*/ 855225 h 2500886"/>
              <a:gd name="connsiteX2" fmla="*/ 0 w 845698"/>
              <a:gd name="connsiteY2" fmla="*/ 2500886 h 2500886"/>
              <a:gd name="connsiteX0" fmla="*/ 298077 w 842391"/>
              <a:gd name="connsiteY0" fmla="*/ 0 h 2500886"/>
              <a:gd name="connsiteX1" fmla="*/ 842391 w 842391"/>
              <a:gd name="connsiteY1" fmla="*/ 855225 h 2500886"/>
              <a:gd name="connsiteX2" fmla="*/ 0 w 842391"/>
              <a:gd name="connsiteY2" fmla="*/ 2500886 h 2500886"/>
              <a:gd name="connsiteX0" fmla="*/ 298077 w 890845"/>
              <a:gd name="connsiteY0" fmla="*/ 0 h 2500886"/>
              <a:gd name="connsiteX1" fmla="*/ 842391 w 890845"/>
              <a:gd name="connsiteY1" fmla="*/ 855225 h 2500886"/>
              <a:gd name="connsiteX2" fmla="*/ 0 w 890845"/>
              <a:gd name="connsiteY2" fmla="*/ 2500886 h 2500886"/>
              <a:gd name="connsiteX0" fmla="*/ 298077 w 844733"/>
              <a:gd name="connsiteY0" fmla="*/ 0 h 2500886"/>
              <a:gd name="connsiteX1" fmla="*/ 842391 w 844733"/>
              <a:gd name="connsiteY1" fmla="*/ 855225 h 2500886"/>
              <a:gd name="connsiteX2" fmla="*/ 0 w 844733"/>
              <a:gd name="connsiteY2" fmla="*/ 2500886 h 2500886"/>
              <a:gd name="connsiteX0" fmla="*/ 0 w 881324"/>
              <a:gd name="connsiteY0" fmla="*/ 0 h 2617508"/>
              <a:gd name="connsiteX1" fmla="*/ 881270 w 881324"/>
              <a:gd name="connsiteY1" fmla="*/ 971847 h 2617508"/>
              <a:gd name="connsiteX2" fmla="*/ 38879 w 881324"/>
              <a:gd name="connsiteY2" fmla="*/ 2617508 h 2617508"/>
              <a:gd name="connsiteX0" fmla="*/ 0 w 881270"/>
              <a:gd name="connsiteY0" fmla="*/ 0 h 971847"/>
              <a:gd name="connsiteX1" fmla="*/ 881270 w 881270"/>
              <a:gd name="connsiteY1" fmla="*/ 971847 h 97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270" h="971847">
                <a:moveTo>
                  <a:pt x="0" y="0"/>
                </a:moveTo>
                <a:cubicBezTo>
                  <a:pt x="492475" y="362823"/>
                  <a:pt x="874790" y="535596"/>
                  <a:pt x="881270" y="971847"/>
                </a:cubicBezTo>
              </a:path>
            </a:pathLst>
          </a:custGeom>
          <a:ln w="50800">
            <a:solidFill>
              <a:schemeClr val="accent1">
                <a:lumMod val="75000"/>
              </a:schemeClr>
            </a:solidFill>
            <a:tailEnd type="stealth" w="lg" len="lg"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81400" y="3276600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5" name="Rounded Rectangular Callout 64"/>
          <p:cNvSpPr/>
          <p:nvPr/>
        </p:nvSpPr>
        <p:spPr>
          <a:xfrm>
            <a:off x="3657600" y="457200"/>
            <a:ext cx="2438400" cy="914400"/>
          </a:xfrm>
          <a:prstGeom prst="wedgeRoundRectCallout">
            <a:avLst>
              <a:gd name="adj1" fmla="val -109592"/>
              <a:gd name="adj2" fmla="val 95093"/>
              <a:gd name="adj3" fmla="val 16667"/>
            </a:avLst>
          </a:prstGeom>
          <a:solidFill>
            <a:srgbClr val="FFFF8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008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3!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D1696D-1069-4F0F-A6F1-77ED7990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36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FA211-26A4-E0C8-BC00-862C3693A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0250674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873 -0.24456 " pathEditMode="relative" ptsTypes="AA">
                                      <p:cBhvr>
                                        <p:cTn id="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999 -0.11116 " pathEditMode="relative" ptsTypes="AA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873 -0.24456 " pathEditMode="relative" ptsTypes="AA">
                                      <p:cBhvr>
                                        <p:cTn id="3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999 -0.11116 " pathEditMode="relative" ptsTypes="AA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999 -0.11116 " pathEditMode="relative" ptsTypes="AA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44" grpId="1" animBg="1"/>
      <p:bldP spid="44" grpId="2" animBg="1"/>
      <p:bldP spid="45" grpId="0" animBg="1"/>
      <p:bldP spid="46" grpId="0" animBg="1"/>
      <p:bldP spid="46" grpId="1" animBg="1"/>
      <p:bldP spid="46" grpId="2" animBg="1"/>
      <p:bldP spid="47" grpId="0" animBg="1"/>
      <p:bldP spid="56" grpId="0" animBg="1"/>
      <p:bldP spid="56" grpId="1" animBg="1"/>
      <p:bldP spid="56" grpId="2" animBg="1"/>
      <p:bldP spid="57" grpId="0" animBg="1"/>
      <p:bldP spid="58" grpId="0" animBg="1"/>
      <p:bldP spid="58" grpId="1" animBg="1"/>
      <p:bldP spid="58" grpId="2" animBg="1"/>
      <p:bldP spid="63" grpId="0" animBg="1"/>
      <p:bldP spid="64" grpId="0" animBg="1"/>
      <p:bldP spid="64" grpId="1" animBg="1"/>
      <p:bldP spid="64" grpId="2" animBg="1"/>
      <p:bldP spid="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059F-559D-27AA-39AE-5666333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Handling Faults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C1497A-2342-FAEE-9E57-253E8C8A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2144"/>
            <a:ext cx="6891688" cy="5500729"/>
          </a:xfrm>
        </p:spPr>
        <p:txBody>
          <a:bodyPr/>
          <a:lstStyle/>
          <a:p>
            <a:r>
              <a:rPr lang="en-AU" dirty="0"/>
              <a:t>A fault kills the process. How do we recover the channel?</a:t>
            </a:r>
          </a:p>
          <a:p>
            <a:endParaRPr lang="en-AU" dirty="0"/>
          </a:p>
          <a:p>
            <a:r>
              <a:rPr lang="en-AU" dirty="0"/>
              <a:t>Spawn a new process</a:t>
            </a:r>
          </a:p>
          <a:p>
            <a:r>
              <a:rPr lang="en-AU" dirty="0"/>
              <a:t>Use a signal handler</a:t>
            </a:r>
          </a:p>
        </p:txBody>
      </p:sp>
      <p:pic>
        <p:nvPicPr>
          <p:cNvPr id="2050" name="Picture 2" descr="Amazon.com: Danger Sign - High Voltage - 10&quot; X 14&quot; Osha Safety Sign :  Everything Else">
            <a:extLst>
              <a:ext uri="{FF2B5EF4-FFF2-40B4-BE49-F238E27FC236}">
                <a16:creationId xmlns:a16="http://schemas.microsoft.com/office/drawing/2014/main" id="{AF7A3304-E206-BDFA-F9F4-7B2867E0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96" y="2434119"/>
            <a:ext cx="2652511" cy="1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mo sesame street cartoon - Clip Art Library">
            <a:extLst>
              <a:ext uri="{FF2B5EF4-FFF2-40B4-BE49-F238E27FC236}">
                <a16:creationId xmlns:a16="http://schemas.microsoft.com/office/drawing/2014/main" id="{8FC2F8FE-0DC0-58E9-EC92-EC76290D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33" y="2033475"/>
            <a:ext cx="2362371" cy="38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lmo sesame street cartoon - Clip Art Library">
            <a:extLst>
              <a:ext uri="{FF2B5EF4-FFF2-40B4-BE49-F238E27FC236}">
                <a16:creationId xmlns:a16="http://schemas.microsoft.com/office/drawing/2014/main" id="{EE4ED90B-4BA3-55F1-4824-C9F85A1E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32" y="2033475"/>
            <a:ext cx="2362371" cy="38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Lightning Bolt Clipart Pictures - Clipartix">
            <a:extLst>
              <a:ext uri="{FF2B5EF4-FFF2-40B4-BE49-F238E27FC236}">
                <a16:creationId xmlns:a16="http://schemas.microsoft.com/office/drawing/2014/main" id="{9600D111-14CC-4598-7A2D-7984B7736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354" y="-74959"/>
            <a:ext cx="26289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A2685-9844-AFDD-A744-CD6CBD7BF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9" b="95807" l="10000" r="90000">
                        <a14:foregroundMark x1="45795" y1="6499" x2="49659" y2="9539"/>
                        <a14:foregroundMark x1="58182" y1="36478" x2="57045" y2="37736"/>
                        <a14:foregroundMark x1="42386" y1="46436" x2="44432" y2="50000"/>
                        <a14:foregroundMark x1="68409" y1="46855" x2="69545" y2="48532"/>
                        <a14:foregroundMark x1="68636" y1="58386" x2="68182" y2="73585"/>
                        <a14:foregroundMark x1="55227" y1="86897" x2="59432" y2="92662"/>
                        <a14:foregroundMark x1="59432" y1="92662" x2="66591" y2="93711"/>
                        <a14:foregroundMark x1="32500" y1="93291" x2="39432" y2="90881"/>
                        <a14:foregroundMark x1="52955" y1="25157" x2="54545" y2="32075"/>
                        <a14:foregroundMark x1="54545" y1="32075" x2="54773" y2="32495"/>
                        <a14:foregroundMark x1="47159" y1="10168" x2="55455" y2="17925"/>
                        <a14:foregroundMark x1="58182" y1="20231" x2="63864" y2="15409"/>
                        <a14:foregroundMark x1="63864" y1="15409" x2="65227" y2="15409"/>
                        <a14:foregroundMark x1="61591" y1="31237" x2="60909" y2="65409"/>
                        <a14:foregroundMark x1="60909" y1="65409" x2="62045" y2="69182"/>
                        <a14:foregroundMark x1="66136" y1="95807" x2="64773" y2="91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6827" y="2158604"/>
            <a:ext cx="3566730" cy="386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AD4BB-0439-DA53-F95E-C8CF01F18E65}"/>
              </a:ext>
            </a:extLst>
          </p:cNvPr>
          <p:cNvSpPr txBox="1"/>
          <p:nvPr/>
        </p:nvSpPr>
        <p:spPr>
          <a:xfrm>
            <a:off x="10279782" y="2559248"/>
            <a:ext cx="16747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560EE9-667D-1E30-2942-4DCE0136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336685-0373-A11F-4658-D0A968AC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4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7975-8A5C-9EFF-8A2D-6EEE7F54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Fault suppression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DDFE9-56C6-AF18-1FCD-B89EB1FAD9A2}"/>
              </a:ext>
            </a:extLst>
          </p:cNvPr>
          <p:cNvSpPr txBox="1"/>
          <p:nvPr/>
        </p:nvSpPr>
        <p:spPr>
          <a:xfrm>
            <a:off x="770021" y="1299410"/>
            <a:ext cx="493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(train) {</a:t>
            </a:r>
          </a:p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*</a:t>
            </a:r>
            <a:r>
              <a:rPr lang="en-AU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endParaRPr lang="en-AU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= array[a * 4096]</a:t>
            </a:r>
          </a:p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1932D-E9D5-0ACC-409F-2AFB29336707}"/>
              </a:ext>
            </a:extLst>
          </p:cNvPr>
          <p:cNvSpPr txBox="1"/>
          <p:nvPr/>
        </p:nvSpPr>
        <p:spPr>
          <a:xfrm>
            <a:off x="3753852" y="4475747"/>
            <a:ext cx="7767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(_</a:t>
            </a:r>
            <a:r>
              <a:rPr lang="en-AU" sz="2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xbegin</a:t>
            </a:r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_XBEGIN_STARTED) {</a:t>
            </a:r>
          </a:p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*</a:t>
            </a:r>
            <a:r>
              <a:rPr lang="en-AU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endParaRPr lang="en-AU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= array[a * 4096]</a:t>
            </a:r>
          </a:p>
          <a:p>
            <a:r>
              <a:rPr lang="en-AU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AU" sz="2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E10EF-E92C-4847-360E-02E8C8BE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673CA-CE74-A96B-5CE6-C5BC3EA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92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Meltdown Countermeasure - KPTI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861796"/>
            <a:ext cx="11684000" cy="2250520"/>
          </a:xfrm>
        </p:spPr>
        <p:txBody>
          <a:bodyPr>
            <a:normAutofit/>
          </a:bodyPr>
          <a:lstStyle/>
          <a:p>
            <a:r>
              <a:rPr lang="en-US" dirty="0"/>
              <a:t>Use a separate address space for the kernel</a:t>
            </a:r>
          </a:p>
          <a:p>
            <a:pPr lvl="1"/>
            <a:r>
              <a:rPr lang="en-US" dirty="0"/>
              <a:t>Overhead when crossing address space</a:t>
            </a:r>
          </a:p>
          <a:p>
            <a:pPr lvl="1"/>
            <a:endParaRPr lang="en-US" dirty="0"/>
          </a:p>
          <a:p>
            <a:r>
              <a:rPr lang="en-US" dirty="0"/>
              <a:t>Newer processors transiently return 0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6622" y="3886201"/>
            <a:ext cx="10972800" cy="304800"/>
            <a:chOff x="685800" y="4953000"/>
            <a:chExt cx="10972800" cy="304800"/>
          </a:xfrm>
        </p:grpSpPr>
        <p:sp>
          <p:nvSpPr>
            <p:cNvPr id="8" name="Rectangle 7"/>
            <p:cNvSpPr/>
            <p:nvPr/>
          </p:nvSpPr>
          <p:spPr>
            <a:xfrm>
              <a:off x="685800" y="4953000"/>
              <a:ext cx="109728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427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96200" y="4953000"/>
              <a:ext cx="3962400" cy="304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Kernel space (protected)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6622" y="5638801"/>
            <a:ext cx="7010400" cy="304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Process</a:t>
            </a:r>
          </a:p>
        </p:txBody>
      </p:sp>
      <p:sp>
        <p:nvSpPr>
          <p:cNvPr id="16" name="Striped Right Arrow 15"/>
          <p:cNvSpPr/>
          <p:nvPr/>
        </p:nvSpPr>
        <p:spPr>
          <a:xfrm rot="5400000">
            <a:off x="5469622" y="4419601"/>
            <a:ext cx="1066800" cy="914400"/>
          </a:xfrm>
          <a:prstGeom prst="stripedRightArrow">
            <a:avLst>
              <a:gd name="adj1" fmla="val 46221"/>
              <a:gd name="adj2" fmla="val 64171"/>
            </a:avLst>
          </a:prstGeom>
          <a:solidFill>
            <a:schemeClr val="accent1">
              <a:lumMod val="75000"/>
            </a:schemeClr>
          </a:solidFill>
          <a:ln w="38100">
            <a:noFill/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A427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16622" y="6172201"/>
            <a:ext cx="10972800" cy="304800"/>
            <a:chOff x="533400" y="5562600"/>
            <a:chExt cx="10972800" cy="304800"/>
          </a:xfrm>
        </p:grpSpPr>
        <p:sp>
          <p:nvSpPr>
            <p:cNvPr id="15" name="Rectangle 14"/>
            <p:cNvSpPr/>
            <p:nvPr/>
          </p:nvSpPr>
          <p:spPr>
            <a:xfrm>
              <a:off x="7543800" y="5562600"/>
              <a:ext cx="3962400" cy="304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Kernel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400" y="5562600"/>
              <a:ext cx="7010400" cy="304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Mapping of process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C456B-53D9-46E7-924A-2FC32D09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39</a:t>
            </a:fld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776C6D-7A2E-1C1E-A200-F69B6FF7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4275727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25532 L 2.08333E-6 -2.96296E-6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33333 L 0.00013 -0.01134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animBg="1"/>
      <p:bldP spid="14" grpId="1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6D6B-B72C-A649-9582-DC4F09FB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9B7E-61BD-7C41-9642-91DE9C92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1796"/>
            <a:ext cx="5943600" cy="5029200"/>
          </a:xfrm>
        </p:spPr>
        <p:txBody>
          <a:bodyPr/>
          <a:lstStyle/>
          <a:p>
            <a:r>
              <a:rPr lang="en-US" dirty="0"/>
              <a:t>Controls sharing of system resources</a:t>
            </a:r>
          </a:p>
          <a:p>
            <a:r>
              <a:rPr lang="en-US" dirty="0"/>
              <a:t>Enforces protection</a:t>
            </a:r>
          </a:p>
          <a:p>
            <a:endParaRPr lang="en-US" dirty="0"/>
          </a:p>
          <a:p>
            <a:r>
              <a:rPr lang="en-US" dirty="0"/>
              <a:t>Can be compromised</a:t>
            </a:r>
          </a:p>
          <a:p>
            <a:r>
              <a:rPr lang="en-US" dirty="0"/>
              <a:t>Not always trustworthy</a:t>
            </a:r>
          </a:p>
          <a:p>
            <a:endParaRPr lang="en-US" dirty="0"/>
          </a:p>
          <a:p>
            <a:r>
              <a:rPr lang="en-US" dirty="0"/>
              <a:t>And has superpowers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463E-3B6B-8B4F-AF57-43E623E6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1" b="98810" l="500" r="98500">
                        <a14:foregroundMark x1="5000" y1="79365" x2="6500" y2="87698"/>
                        <a14:foregroundMark x1="6500" y1="87698" x2="8500" y2="89286"/>
                        <a14:foregroundMark x1="500" y1="84921" x2="8000" y2="90873"/>
                        <a14:foregroundMark x1="8000" y1="90873" x2="12000" y2="91667"/>
                        <a14:foregroundMark x1="500" y1="88889" x2="1000" y2="82937"/>
                        <a14:foregroundMark x1="3500" y1="78968" x2="7000" y2="76190"/>
                        <a14:foregroundMark x1="32000" y1="95238" x2="42000" y2="94444"/>
                        <a14:foregroundMark x1="42000" y1="94444" x2="43500" y2="95238"/>
                        <a14:foregroundMark x1="29500" y1="98810" x2="32000" y2="98810"/>
                        <a14:foregroundMark x1="92000" y1="42460" x2="98500" y2="42063"/>
                        <a14:foregroundMark x1="31000" y1="10317" x2="39500" y2="2381"/>
                        <a14:foregroundMark x1="45000" y1="21032" x2="49000" y2="353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396" y="500356"/>
            <a:ext cx="4811404" cy="60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0811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4169D-D0D5-DDFD-2925-2A903BF30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41994"/>
            <a:ext cx="9144000" cy="2387600"/>
          </a:xfrm>
        </p:spPr>
        <p:txBody>
          <a:bodyPr/>
          <a:lstStyle/>
          <a:p>
            <a:r>
              <a:rPr lang="en-AU" dirty="0"/>
              <a:t>Foreshadow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0842D2-20B5-6595-6CAF-E3C8D27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98" y="540689"/>
            <a:ext cx="3119003" cy="36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90C4E-23FC-CAEE-42C8-33767C38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2B021-460F-D8E5-3FA4-2C5D322D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190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mo sesame street cartoon - Clip Art Library">
            <a:extLst>
              <a:ext uri="{FF2B5EF4-FFF2-40B4-BE49-F238E27FC236}">
                <a16:creationId xmlns:a16="http://schemas.microsoft.com/office/drawing/2014/main" id="{AB775DF3-2A03-7C3E-12A8-4861172B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73" y="1082128"/>
            <a:ext cx="1315795" cy="21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372600" y="1371600"/>
            <a:ext cx="2590800" cy="533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75061"/>
            <a:ext cx="12039601" cy="782055"/>
          </a:xfrm>
        </p:spPr>
        <p:txBody>
          <a:bodyPr/>
          <a:lstStyle/>
          <a:p>
            <a:r>
              <a:rPr lang="en-US" dirty="0"/>
              <a:t>Meltdown on Enclaves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01699" y="3272513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1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 = *pointer;</a:t>
            </a:r>
          </a:p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y = </a:t>
            </a:r>
            <a:r>
              <a:rPr lang="en-US" sz="2400" b="1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 * 4096;</a:t>
            </a:r>
          </a:p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ourier New"/>
                <a:cs typeface="Courier New"/>
              </a:rPr>
              <a:t>z = array2[y];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4663236"/>
            <a:ext cx="5638800" cy="436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942" y="470789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AU" sz="1800" dirty="0">
                <a:solidFill>
                  <a:schemeClr val="tx1"/>
                </a:solidFill>
              </a:rPr>
              <a:t>L1 Cache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72599" y="1738016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372597" y="1806269"/>
            <a:ext cx="2590803" cy="2412260"/>
            <a:chOff x="9677397" y="-2156131"/>
            <a:chExt cx="2590803" cy="2412260"/>
          </a:xfrm>
        </p:grpSpPr>
        <p:sp>
          <p:nvSpPr>
            <p:cNvPr id="14" name="Rectangle 13"/>
            <p:cNvSpPr/>
            <p:nvPr/>
          </p:nvSpPr>
          <p:spPr>
            <a:xfrm>
              <a:off x="9677400" y="-2156131"/>
              <a:ext cx="25908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</a:rPr>
                <a:t>pointer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677397" y="-17532"/>
              <a:ext cx="2590801" cy="2736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</a:rPr>
                <a:t>a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rray2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9372600" y="4953000"/>
            <a:ext cx="2590800" cy="175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EPC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A42700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72597" y="5642837"/>
            <a:ext cx="2590801" cy="7279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Enclave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data 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(=3)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380218" y="2142202"/>
            <a:ext cx="2562827" cy="1778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Attackers data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453189" y="3314406"/>
            <a:ext cx="2514600" cy="38100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53189" y="3695406"/>
            <a:ext cx="2514600" cy="38100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53189" y="4091736"/>
            <a:ext cx="2514600" cy="38100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448800" y="3505200"/>
            <a:ext cx="228600" cy="38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848732" y="1652791"/>
            <a:ext cx="241379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</a:rPr>
              <a:t>I’m still alive?!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80219" y="390201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495800" y="3033416"/>
            <a:ext cx="1295400" cy="1574218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5715000" y="4677332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624060" y="3895742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4739641" y="3027144"/>
            <a:ext cx="1295400" cy="1574218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Rectangle 67"/>
          <p:cNvSpPr/>
          <p:nvPr/>
        </p:nvSpPr>
        <p:spPr>
          <a:xfrm>
            <a:off x="5958841" y="4671060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>
            <a:off x="4975860" y="3026230"/>
            <a:ext cx="1295400" cy="1574218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6218915" y="467867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357359" y="761614"/>
            <a:ext cx="2689859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virtual memory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02745" y="259411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array2[4096]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2745" y="279096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array2[8192]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02745" y="298781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array2[12288]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45331" y="4684378"/>
            <a:ext cx="228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 bwMode="auto">
          <a:xfrm flipH="1" flipV="1">
            <a:off x="4827271" y="4929814"/>
            <a:ext cx="4545326" cy="1076980"/>
          </a:xfrm>
          <a:prstGeom prst="straightConnector1">
            <a:avLst/>
          </a:prstGeom>
          <a:solidFill>
            <a:srgbClr val="FFFFFF"/>
          </a:solidFill>
          <a:ln w="22225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stealth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2136085" y="4708219"/>
            <a:ext cx="228600" cy="3463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146" name="Picture 2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1655456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43" y="5678543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319986" y="4673583"/>
            <a:ext cx="228600" cy="38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2" name="Straight Arrow Connector 41"/>
          <p:cNvCxnSpPr>
            <a:stCxn id="14" idx="2"/>
            <a:endCxn id="6" idx="0"/>
          </p:cNvCxnSpPr>
          <p:nvPr/>
        </p:nvCxnSpPr>
        <p:spPr bwMode="auto">
          <a:xfrm flipH="1">
            <a:off x="10667998" y="2111069"/>
            <a:ext cx="2" cy="3531768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14" idx="1"/>
            <a:endCxn id="6" idx="1"/>
          </p:cNvCxnSpPr>
          <p:nvPr/>
        </p:nvCxnSpPr>
        <p:spPr bwMode="auto">
          <a:xfrm rot="10800000" flipV="1">
            <a:off x="9372598" y="1958668"/>
            <a:ext cx="3" cy="4048125"/>
          </a:xfrm>
          <a:prstGeom prst="bentConnector3">
            <a:avLst>
              <a:gd name="adj1" fmla="val 76201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Elbow Connector 33"/>
          <p:cNvCxnSpPr>
            <a:stCxn id="6" idx="1"/>
          </p:cNvCxnSpPr>
          <p:nvPr/>
        </p:nvCxnSpPr>
        <p:spPr bwMode="auto">
          <a:xfrm rot="10800000" flipH="1">
            <a:off x="9372597" y="3695406"/>
            <a:ext cx="121542" cy="2311388"/>
          </a:xfrm>
          <a:prstGeom prst="bentConnector4">
            <a:avLst>
              <a:gd name="adj1" fmla="val -402049"/>
              <a:gd name="adj2" fmla="val 100009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4" name="Picture 2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5" y="3429000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545331" y="4701472"/>
            <a:ext cx="228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-1</a:t>
            </a:r>
          </a:p>
        </p:txBody>
      </p:sp>
      <p:sp>
        <p:nvSpPr>
          <p:cNvPr id="57" name="Explosion 1 56"/>
          <p:cNvSpPr/>
          <p:nvPr/>
        </p:nvSpPr>
        <p:spPr>
          <a:xfrm>
            <a:off x="4196387" y="4267454"/>
            <a:ext cx="929643" cy="1295400"/>
          </a:xfrm>
          <a:prstGeom prst="irregularSeal1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125796" y="5445768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AU" sz="1800" dirty="0">
                <a:solidFill>
                  <a:schemeClr val="accent3">
                    <a:lumMod val="75000"/>
                  </a:schemeClr>
                </a:solidFill>
              </a:rPr>
              <a:t>Abort Page </a:t>
            </a:r>
            <a:br>
              <a:rPr lang="en-AU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AU" sz="1800" dirty="0">
                <a:solidFill>
                  <a:schemeClr val="accent3">
                    <a:lumMod val="75000"/>
                  </a:schemeClr>
                </a:solidFill>
              </a:rPr>
              <a:t>Semantics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879126" y="388645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1112" y="2053319"/>
            <a:ext cx="685800" cy="6858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48586" y="2070695"/>
            <a:ext cx="2413798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</a:rPr>
              <a:t>no leakage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12607" y="3241404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  <a:endParaRPr lang="en-US" sz="36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1265453" y="4872427"/>
            <a:ext cx="746359" cy="746359"/>
            <a:chOff x="8961739" y="2414869"/>
            <a:chExt cx="746359" cy="746359"/>
          </a:xfrm>
        </p:grpSpPr>
        <p:pic>
          <p:nvPicPr>
            <p:cNvPr id="82" name="Picture 4" descr="×ª××¦××ª ×ª××× × ×¢×××¨ âªlockâ¬â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739" y="2414869"/>
              <a:ext cx="746359" cy="74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9154659" y="2752627"/>
              <a:ext cx="544254" cy="3508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400" dirty="0">
                  <a:solidFill>
                    <a:schemeClr val="bg2"/>
                  </a:solidFill>
                </a:rPr>
                <a:t>AES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10" name="Picture 9" descr="meltdown-text.png">
            <a:extLst>
              <a:ext uri="{FF2B5EF4-FFF2-40B4-BE49-F238E27FC236}">
                <a16:creationId xmlns:a16="http://schemas.microsoft.com/office/drawing/2014/main" id="{435364A2-1B31-3300-C4E8-B762CD08BB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9"/>
          <a:stretch/>
        </p:blipFill>
        <p:spPr>
          <a:xfrm>
            <a:off x="164473" y="611538"/>
            <a:ext cx="1682509" cy="28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75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59558 0.432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79" y="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0.1427 -0.3048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5482 -0.30649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33933 0.170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0.08528 -0.30232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30313 0.1173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14141 -0.3097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-0.30313 0.1173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4141 -0.30973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0.30312 0.11737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13789 -0.3078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-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0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56" grpId="0" animBg="1"/>
      <p:bldP spid="56" grpId="1" animBg="1"/>
      <p:bldP spid="135" grpId="0"/>
      <p:bldP spid="58" grpId="0" animBg="1"/>
      <p:bldP spid="58" grpId="1" animBg="1"/>
      <p:bldP spid="63" grpId="0" animBg="1"/>
      <p:bldP spid="63" grpId="1" animBg="1"/>
      <p:bldP spid="66" grpId="0" animBg="1"/>
      <p:bldP spid="66" grpId="1" animBg="1"/>
      <p:bldP spid="68" grpId="0" animBg="1"/>
      <p:bldP spid="68" grpId="1" animBg="1"/>
      <p:bldP spid="70" grpId="0" animBg="1"/>
      <p:bldP spid="70" grpId="1" animBg="1"/>
      <p:bldP spid="35" grpId="0"/>
      <p:bldP spid="36" grpId="0"/>
      <p:bldP spid="37" grpId="0"/>
      <p:bldP spid="40" grpId="0" animBg="1"/>
      <p:bldP spid="40" grpId="1" animBg="1"/>
      <p:bldP spid="45" grpId="0" animBg="1"/>
      <p:bldP spid="45" grpId="1" animBg="1"/>
      <p:bldP spid="29" grpId="0" animBg="1"/>
      <p:bldP spid="29" grpId="1" animBg="1"/>
      <p:bldP spid="57" grpId="0" animBg="1"/>
      <p:bldP spid="75" grpId="0"/>
      <p:bldP spid="76" grpId="0" animBg="1"/>
      <p:bldP spid="76" grpId="1" animBg="1"/>
      <p:bldP spid="78" grpId="0"/>
      <p:bldP spid="7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תמונה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535568" y="1034036"/>
            <a:ext cx="1311460" cy="214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372600" y="1371600"/>
            <a:ext cx="2590800" cy="533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75061"/>
            <a:ext cx="12039601" cy="782055"/>
          </a:xfrm>
        </p:spPr>
        <p:txBody>
          <a:bodyPr/>
          <a:lstStyle/>
          <a:p>
            <a:r>
              <a:rPr lang="en-US" dirty="0"/>
              <a:t>Foreshadow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01699" y="3272513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b="1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 = *pointer;</a:t>
            </a:r>
          </a:p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y = </a:t>
            </a:r>
            <a:r>
              <a:rPr lang="en-US" sz="2400" b="1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Courier New"/>
                <a:cs typeface="Courier New"/>
              </a:rPr>
              <a:t> * 4096;</a:t>
            </a:r>
          </a:p>
          <a:p>
            <a:pPr algn="l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ourier New"/>
                <a:cs typeface="Courier New"/>
              </a:rPr>
              <a:t>z = array2[y];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4663236"/>
            <a:ext cx="5638800" cy="436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392" y="470648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AU" sz="1800" dirty="0">
                <a:solidFill>
                  <a:schemeClr val="tx1"/>
                </a:solidFill>
              </a:rPr>
              <a:t>L1 Cache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72599" y="1738016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372597" y="1806269"/>
            <a:ext cx="2590803" cy="2412260"/>
            <a:chOff x="9677397" y="-2156131"/>
            <a:chExt cx="2590803" cy="2412260"/>
          </a:xfrm>
        </p:grpSpPr>
        <p:sp>
          <p:nvSpPr>
            <p:cNvPr id="14" name="Rectangle 13"/>
            <p:cNvSpPr/>
            <p:nvPr/>
          </p:nvSpPr>
          <p:spPr>
            <a:xfrm>
              <a:off x="9677400" y="-2156131"/>
              <a:ext cx="2590800" cy="304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</a:rPr>
                <a:t>pointer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677397" y="-17532"/>
              <a:ext cx="2590801" cy="2736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</a:rPr>
                <a:t>a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rray2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9372600" y="4953000"/>
            <a:ext cx="2590800" cy="175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EPC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A42700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80219" y="5642837"/>
            <a:ext cx="2583179" cy="7279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Enclave data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(=3)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453189" y="3272513"/>
            <a:ext cx="2750256" cy="422893"/>
          </a:xfrm>
          <a:prstGeom prst="rect">
            <a:avLst/>
          </a:prstGeom>
          <a:ln w="38100">
            <a:solidFill>
              <a:schemeClr val="accent3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53188" y="3695406"/>
            <a:ext cx="2750257" cy="381000"/>
          </a:xfrm>
          <a:prstGeom prst="rect">
            <a:avLst/>
          </a:prstGeom>
          <a:ln w="38100">
            <a:solidFill>
              <a:schemeClr val="accent3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53189" y="4091736"/>
            <a:ext cx="2750256" cy="381000"/>
          </a:xfrm>
          <a:prstGeom prst="rect">
            <a:avLst/>
          </a:prstGeom>
          <a:ln w="38100">
            <a:solidFill>
              <a:schemeClr val="accent3"/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875520" y="390201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507480" y="1738016"/>
            <a:ext cx="2346960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</a:rPr>
              <a:t>Aha! data=3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80219" y="390201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463540" y="3073982"/>
            <a:ext cx="365760" cy="1533652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5715000" y="4677332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624060" y="3895742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5707381" y="3067710"/>
            <a:ext cx="378063" cy="1539924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Rectangle 67"/>
          <p:cNvSpPr/>
          <p:nvPr/>
        </p:nvSpPr>
        <p:spPr>
          <a:xfrm>
            <a:off x="5958841" y="4671060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>
            <a:off x="5943600" y="3066796"/>
            <a:ext cx="350520" cy="1540838"/>
          </a:xfrm>
          <a:prstGeom prst="straightConnector1">
            <a:avLst/>
          </a:prstGeom>
          <a:solidFill>
            <a:srgbClr val="FFFFFF"/>
          </a:solidFill>
          <a:ln w="539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6212571" y="4694813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357359" y="761614"/>
            <a:ext cx="2689859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virtual memory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372600" y="5671328"/>
            <a:ext cx="228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8" name="Elbow Connector 27"/>
          <p:cNvCxnSpPr>
            <a:stCxn id="14" idx="1"/>
            <a:endCxn id="29" idx="1"/>
          </p:cNvCxnSpPr>
          <p:nvPr/>
        </p:nvCxnSpPr>
        <p:spPr bwMode="auto">
          <a:xfrm rot="10800000" flipV="1">
            <a:off x="9372600" y="1958668"/>
            <a:ext cx="12700" cy="3903159"/>
          </a:xfrm>
          <a:prstGeom prst="bentConnector3">
            <a:avLst>
              <a:gd name="adj1" fmla="val 180000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4782745" y="4686244"/>
            <a:ext cx="228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34" name="Elbow Connector 33"/>
          <p:cNvCxnSpPr>
            <a:stCxn id="29" idx="0"/>
            <a:endCxn id="56" idx="2"/>
          </p:cNvCxnSpPr>
          <p:nvPr/>
        </p:nvCxnSpPr>
        <p:spPr bwMode="auto">
          <a:xfrm rot="5400000" flipH="1" flipV="1">
            <a:off x="9044203" y="4725711"/>
            <a:ext cx="1388314" cy="502920"/>
          </a:xfrm>
          <a:prstGeom prst="bentConnector3">
            <a:avLst>
              <a:gd name="adj1" fmla="val 32090"/>
            </a:avLst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Rectangle 45"/>
          <p:cNvSpPr/>
          <p:nvPr/>
        </p:nvSpPr>
        <p:spPr>
          <a:xfrm>
            <a:off x="1455984" y="3272513"/>
            <a:ext cx="2750256" cy="422893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55983" y="3695406"/>
            <a:ext cx="2750257" cy="3810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55984" y="4091736"/>
            <a:ext cx="2750256" cy="3810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eaVert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A42700"/>
              </a:solidFill>
              <a:effectLst/>
              <a:latin typeface="Arial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2407" y="1218260"/>
            <a:ext cx="1895941" cy="2052968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57746" y="2985341"/>
            <a:ext cx="1473597" cy="1495671"/>
            <a:chOff x="10287000" y="4114800"/>
            <a:chExt cx="304800" cy="381000"/>
          </a:xfrm>
        </p:grpSpPr>
        <p:cxnSp>
          <p:nvCxnSpPr>
            <p:cNvPr id="61" name="Straight Connector 60"/>
            <p:cNvCxnSpPr/>
            <p:nvPr/>
          </p:nvCxnSpPr>
          <p:spPr bwMode="auto">
            <a:xfrm flipH="1"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TextBox 49"/>
          <p:cNvSpPr txBox="1"/>
          <p:nvPr/>
        </p:nvSpPr>
        <p:spPr>
          <a:xfrm>
            <a:off x="6763790" y="221608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array2[4096]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63790" y="241293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array2[8192]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63790" y="260978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array2[12288]</a:t>
            </a:r>
            <a:endParaRPr lang="en-US" sz="18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45032" y="4690901"/>
            <a:ext cx="228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54" name="Picture 2" descr="×ª××× × ×§×©××¨×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1655456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4790594" y="4686244"/>
            <a:ext cx="228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388908" y="2125027"/>
            <a:ext cx="2562827" cy="1778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Attackers data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 flipH="1" flipV="1">
            <a:off x="5066428" y="5099566"/>
            <a:ext cx="4511910" cy="762262"/>
          </a:xfrm>
          <a:prstGeom prst="straightConnector1">
            <a:avLst/>
          </a:prstGeom>
          <a:solidFill>
            <a:srgbClr val="FFFFFF"/>
          </a:solidFill>
          <a:ln w="22225" cap="flat" cmpd="sng" algn="ctr">
            <a:solidFill>
              <a:srgbClr val="C00000"/>
            </a:solidFill>
            <a:prstDash val="sysDot"/>
            <a:round/>
            <a:headEnd type="none" w="med" len="med"/>
            <a:tailEnd type="stealth"/>
          </a:ln>
          <a:effectLst/>
        </p:spPr>
      </p:cxnSp>
      <p:pic>
        <p:nvPicPr>
          <p:cNvPr id="59" name="Picture 2" descr="×ª××× × ×§×©××¨×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3" y="3845613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×ª××¦××ª ×ª××× × ×¢×××¨ âªstop signâ¬â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927" y="5155168"/>
            <a:ext cx="1059449" cy="10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6224000" y="4686244"/>
            <a:ext cx="228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592831" y="1553075"/>
            <a:ext cx="1473597" cy="1495671"/>
            <a:chOff x="10287000" y="4114800"/>
            <a:chExt cx="304800" cy="381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H="1"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0287000" y="4114800"/>
              <a:ext cx="304800" cy="381000"/>
            </a:xfrm>
            <a:prstGeom prst="line">
              <a:avLst/>
            </a:prstGeom>
            <a:solidFill>
              <a:srgbClr val="FFFFFF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5" name="Content Placeholder 12"/>
          <p:cNvSpPr>
            <a:spLocks noGrp="1"/>
          </p:cNvSpPr>
          <p:nvPr>
            <p:ph idx="1"/>
          </p:nvPr>
        </p:nvSpPr>
        <p:spPr>
          <a:xfrm>
            <a:off x="76200" y="5334000"/>
            <a:ext cx="7879711" cy="11054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Address translation failed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Instruction flagged to fault at retirement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No need to apply permission checks (abort page semantics)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as instruction will fault later anyway</a:t>
            </a:r>
            <a:endParaRPr lang="en-US" sz="1800" b="1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stCxn id="14" idx="2"/>
            <a:endCxn id="6" idx="0"/>
          </p:cNvCxnSpPr>
          <p:nvPr/>
        </p:nvCxnSpPr>
        <p:spPr bwMode="auto">
          <a:xfrm>
            <a:off x="10668000" y="2111069"/>
            <a:ext cx="3809" cy="3531768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7" name="Picture 26" descr="×ª××¦××ª ×ª××× × ×¢×××¨ âªhard disk clipartâ¬â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40" y="5931420"/>
            <a:ext cx="786159" cy="8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600946" y="6200638"/>
            <a:ext cx="15125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dirty="0" err="1"/>
              <a:t>mprotect</a:t>
            </a:r>
            <a:r>
              <a:rPr lang="en-US" sz="1800" dirty="0"/>
              <a:t>(…)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8" name="Picture 18" descr="×ª××¦××ª ×ª××× × ×¢×××¨ âªforeshadowâ¬â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7"/>
          <a:stretch/>
        </p:blipFill>
        <p:spPr bwMode="auto">
          <a:xfrm>
            <a:off x="-260972" y="632076"/>
            <a:ext cx="3048000" cy="256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/>
          <p:cNvGrpSpPr/>
          <p:nvPr/>
        </p:nvGrpSpPr>
        <p:grpSpPr>
          <a:xfrm>
            <a:off x="11265453" y="4872427"/>
            <a:ext cx="746359" cy="746359"/>
            <a:chOff x="8961739" y="2414869"/>
            <a:chExt cx="746359" cy="746359"/>
          </a:xfrm>
        </p:grpSpPr>
        <p:pic>
          <p:nvPicPr>
            <p:cNvPr id="84" name="Picture 4" descr="×ª××¦××ª ×ª××× × ×¢×××¨ âªlockâ¬â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739" y="2414869"/>
              <a:ext cx="746359" cy="74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9154659" y="2752627"/>
              <a:ext cx="544254" cy="3508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400" dirty="0">
                  <a:solidFill>
                    <a:schemeClr val="bg2"/>
                  </a:solidFill>
                </a:rPr>
                <a:t>AES</a:t>
              </a:r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069812" y="5048501"/>
            <a:ext cx="223266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L1 hit</a:t>
            </a:r>
          </a:p>
        </p:txBody>
      </p:sp>
    </p:spTree>
    <p:extLst>
      <p:ext uri="{BB962C8B-B14F-4D97-AF65-F5344CB8AC3E}">
        <p14:creationId xmlns:p14="http://schemas.microsoft.com/office/powerpoint/2010/main" val="37980330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59558 0.43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79" y="2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17226 -0.300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0.02812 -0.30671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0.30312 0.1173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0.13971 -0.33055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30313 0.1173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3124 -0.2875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-0.30313 0.1173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03125 -0.2865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03255 -0.28565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0" grpId="1" animBg="1"/>
      <p:bldP spid="72" grpId="0" animBg="1"/>
      <p:bldP spid="73" grpId="0" animBg="1"/>
      <p:bldP spid="74" grpId="0" animBg="1"/>
      <p:bldP spid="56" grpId="0" animBg="1"/>
      <p:bldP spid="56" grpId="1" animBg="1"/>
      <p:bldP spid="135" grpId="0"/>
      <p:bldP spid="58" grpId="0" animBg="1"/>
      <p:bldP spid="58" grpId="1" animBg="1"/>
      <p:bldP spid="63" grpId="0" animBg="1"/>
      <p:bldP spid="63" grpId="1" animBg="1"/>
      <p:bldP spid="66" grpId="0" animBg="1"/>
      <p:bldP spid="66" grpId="1" animBg="1"/>
      <p:bldP spid="68" grpId="0" animBg="1"/>
      <p:bldP spid="68" grpId="1" animBg="1"/>
      <p:bldP spid="70" grpId="0" animBg="1"/>
      <p:bldP spid="70" grpId="1" animBg="1"/>
      <p:bldP spid="38" grpId="0" animBg="1"/>
      <p:bldP spid="46" grpId="0" animBg="1"/>
      <p:bldP spid="47" grpId="0" animBg="1"/>
      <p:bldP spid="48" grpId="0" animBg="1"/>
      <p:bldP spid="50" grpId="0"/>
      <p:bldP spid="51" grpId="0"/>
      <p:bldP spid="52" grpId="0"/>
      <p:bldP spid="53" grpId="0" animBg="1"/>
      <p:bldP spid="53" grpId="1" animBg="1"/>
      <p:bldP spid="65" grpId="0" animBg="1"/>
      <p:bldP spid="65" grpId="1" animBg="1"/>
      <p:bldP spid="75" grpId="0" uiExpand="1" build="p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30532A41-D8AA-9725-C7C0-4E23F8EBE6DB}"/>
              </a:ext>
            </a:extLst>
          </p:cNvPr>
          <p:cNvSpPr/>
          <p:nvPr/>
        </p:nvSpPr>
        <p:spPr>
          <a:xfrm>
            <a:off x="8921363" y="805919"/>
            <a:ext cx="1391479" cy="1526651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Disk</a:t>
            </a:r>
          </a:p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C01824-AF02-CED0-0B37-FA7A60CCF0F8}"/>
              </a:ext>
            </a:extLst>
          </p:cNvPr>
          <p:cNvSpPr/>
          <p:nvPr/>
        </p:nvSpPr>
        <p:spPr>
          <a:xfrm>
            <a:off x="8921363" y="3768034"/>
            <a:ext cx="938254" cy="6210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ECA40-EFD9-26D6-904A-848E2D12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Foreshadow-OS </a:t>
            </a:r>
            <a:r>
              <a:rPr lang="en-AU" sz="2400" dirty="0"/>
              <a:t>(</a:t>
            </a:r>
            <a:r>
              <a:rPr lang="en-AU" sz="2400" dirty="0" err="1"/>
              <a:t>Weisse</a:t>
            </a:r>
            <a:r>
              <a:rPr lang="en-AU" sz="2400" dirty="0"/>
              <a:t> et al. 2018)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12677-4156-E5CF-97A4-AC08D4AFF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2145"/>
            <a:ext cx="5197502" cy="5551778"/>
          </a:xfrm>
        </p:spPr>
        <p:txBody>
          <a:bodyPr/>
          <a:lstStyle/>
          <a:p>
            <a:r>
              <a:rPr lang="en-AU" dirty="0"/>
              <a:t>Stale reference remains after page out</a:t>
            </a:r>
          </a:p>
          <a:p>
            <a:pPr lvl="1"/>
            <a:r>
              <a:rPr lang="en-AU" dirty="0"/>
              <a:t>Data cached in L1 can leak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Countermeasure: Invert bits in page entry</a:t>
            </a:r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6F8070-C4D7-12FC-4032-2C85C45A8FE3}"/>
              </a:ext>
            </a:extLst>
          </p:cNvPr>
          <p:cNvGrpSpPr/>
          <p:nvPr/>
        </p:nvGrpSpPr>
        <p:grpSpPr>
          <a:xfrm>
            <a:off x="6132774" y="1379483"/>
            <a:ext cx="683812" cy="2379715"/>
            <a:chOff x="6273579" y="2009405"/>
            <a:chExt cx="683812" cy="23797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2F9DBA-A7C8-679F-4202-879E24549697}"/>
                </a:ext>
              </a:extLst>
            </p:cNvPr>
            <p:cNvSpPr/>
            <p:nvPr/>
          </p:nvSpPr>
          <p:spPr>
            <a:xfrm>
              <a:off x="6273579" y="2655736"/>
              <a:ext cx="683812" cy="17333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C39D1F-E1DD-E156-351D-698921B6E470}"/>
                </a:ext>
              </a:extLst>
            </p:cNvPr>
            <p:cNvSpPr txBox="1"/>
            <p:nvPr/>
          </p:nvSpPr>
          <p:spPr>
            <a:xfrm>
              <a:off x="6273579" y="2009405"/>
              <a:ext cx="683812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Page Table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A35C570-5489-5DEB-A6AB-AC2867C25209}"/>
              </a:ext>
            </a:extLst>
          </p:cNvPr>
          <p:cNvSpPr/>
          <p:nvPr/>
        </p:nvSpPr>
        <p:spPr>
          <a:xfrm>
            <a:off x="7529885" y="3768034"/>
            <a:ext cx="4662115" cy="621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549DE-E33F-0C8C-9696-8AE23B25639A}"/>
              </a:ext>
            </a:extLst>
          </p:cNvPr>
          <p:cNvSpPr txBox="1"/>
          <p:nvPr/>
        </p:nvSpPr>
        <p:spPr>
          <a:xfrm>
            <a:off x="9204297" y="4332510"/>
            <a:ext cx="131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D0FC9-49E3-42EA-98E6-7DAFBE7D62E6}"/>
              </a:ext>
            </a:extLst>
          </p:cNvPr>
          <p:cNvSpPr/>
          <p:nvPr/>
        </p:nvSpPr>
        <p:spPr>
          <a:xfrm>
            <a:off x="8921363" y="3768034"/>
            <a:ext cx="938254" cy="6210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EA549C-965E-A39C-DF9D-99B074A0C82A}"/>
              </a:ext>
            </a:extLst>
          </p:cNvPr>
          <p:cNvGrpSpPr/>
          <p:nvPr/>
        </p:nvGrpSpPr>
        <p:grpSpPr>
          <a:xfrm>
            <a:off x="6132774" y="2711395"/>
            <a:ext cx="3257716" cy="1056639"/>
            <a:chOff x="6132774" y="2711395"/>
            <a:chExt cx="3257716" cy="10566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40C4F9-D7BA-F258-2F42-C7BAFA233713}"/>
                </a:ext>
              </a:extLst>
            </p:cNvPr>
            <p:cNvSpPr/>
            <p:nvPr/>
          </p:nvSpPr>
          <p:spPr>
            <a:xfrm>
              <a:off x="6132774" y="2711395"/>
              <a:ext cx="683812" cy="19878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20157424-A9E0-54AB-A266-6A9DE95CADC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545266" y="2816228"/>
              <a:ext cx="2845224" cy="951806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D52EB8-E4CB-CDC6-E127-BB10FA9CCE3A}"/>
              </a:ext>
            </a:extLst>
          </p:cNvPr>
          <p:cNvGrpSpPr/>
          <p:nvPr/>
        </p:nvGrpSpPr>
        <p:grpSpPr>
          <a:xfrm>
            <a:off x="6132774" y="2717897"/>
            <a:ext cx="3257716" cy="1056639"/>
            <a:chOff x="6132774" y="2711395"/>
            <a:chExt cx="3257716" cy="10566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2910DF-7340-FAB1-6770-CDAC1A6874F5}"/>
                </a:ext>
              </a:extLst>
            </p:cNvPr>
            <p:cNvSpPr/>
            <p:nvPr/>
          </p:nvSpPr>
          <p:spPr>
            <a:xfrm>
              <a:off x="6132774" y="2711395"/>
              <a:ext cx="683812" cy="198782"/>
            </a:xfrm>
            <a:prstGeom prst="rect">
              <a:avLst/>
            </a:prstGeom>
            <a:pattFill prst="wdDn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4AD9B93D-E269-15BF-15DC-B7F918660DEC}"/>
                </a:ext>
              </a:extLst>
            </p:cNvPr>
            <p:cNvCxnSpPr>
              <a:cxnSpLocks/>
            </p:cNvCxnSpPr>
            <p:nvPr/>
          </p:nvCxnSpPr>
          <p:spPr>
            <a:xfrm>
              <a:off x="6545266" y="2816228"/>
              <a:ext cx="2845224" cy="951806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dash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B0B45F8-CB66-2A50-2423-549B811D6DA5}"/>
              </a:ext>
            </a:extLst>
          </p:cNvPr>
          <p:cNvSpPr/>
          <p:nvPr/>
        </p:nvSpPr>
        <p:spPr>
          <a:xfrm>
            <a:off x="8921363" y="3768034"/>
            <a:ext cx="938254" cy="6210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0C6B78-B396-D0C6-052B-4533110C3043}"/>
              </a:ext>
            </a:extLst>
          </p:cNvPr>
          <p:cNvGrpSpPr/>
          <p:nvPr/>
        </p:nvGrpSpPr>
        <p:grpSpPr>
          <a:xfrm flipH="1">
            <a:off x="3558870" y="2729217"/>
            <a:ext cx="3257716" cy="1056639"/>
            <a:chOff x="6132774" y="2711395"/>
            <a:chExt cx="3257716" cy="10566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493470-A8DF-E02D-41A2-413E27A8CFE9}"/>
                </a:ext>
              </a:extLst>
            </p:cNvPr>
            <p:cNvSpPr/>
            <p:nvPr/>
          </p:nvSpPr>
          <p:spPr>
            <a:xfrm>
              <a:off x="6132774" y="2711395"/>
              <a:ext cx="683812" cy="198782"/>
            </a:xfrm>
            <a:prstGeom prst="rect">
              <a:avLst/>
            </a:prstGeom>
            <a:pattFill prst="wdDn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E03516-9E18-8BF4-1EB8-7594098A32D8}"/>
                </a:ext>
              </a:extLst>
            </p:cNvPr>
            <p:cNvCxnSpPr>
              <a:cxnSpLocks/>
            </p:cNvCxnSpPr>
            <p:nvPr/>
          </p:nvCxnSpPr>
          <p:spPr>
            <a:xfrm>
              <a:off x="6545266" y="2816228"/>
              <a:ext cx="2845224" cy="951806"/>
            </a:xfrm>
            <a:prstGeom prst="bentConnector2">
              <a:avLst/>
            </a:prstGeom>
            <a:ln w="38100">
              <a:solidFill>
                <a:schemeClr val="tx1"/>
              </a:solidFill>
              <a:prstDash val="dash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42E33D58-CA77-808C-6CA7-90D3D60A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9902449-0D9F-7862-331D-8E1B7E3A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01771 -0.303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15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0" grpId="1" animBg="1"/>
      <p:bldP spid="3" grpId="0" uiExpand="1" build="p"/>
      <p:bldP spid="1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712" y="-178191"/>
            <a:ext cx="639787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dirty="0"/>
              <a:t>Philosophy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5268" y="3050805"/>
            <a:ext cx="8048874" cy="27335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500" dirty="0"/>
              <a:t>If a tree falls and no one is around to hear it, </a:t>
            </a:r>
            <a:br>
              <a:rPr lang="en-US" sz="4500" dirty="0"/>
            </a:br>
            <a:r>
              <a:rPr lang="en-US" sz="4500" dirty="0"/>
              <a:t>does it make a sound?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009896-8C59-44C5-AA81-9F1360F6CBB1}"/>
              </a:ext>
            </a:extLst>
          </p:cNvPr>
          <p:cNvSpPr txBox="1">
            <a:spLocks/>
          </p:cNvSpPr>
          <p:nvPr/>
        </p:nvSpPr>
        <p:spPr>
          <a:xfrm>
            <a:off x="6474592" y="5135655"/>
            <a:ext cx="4846502" cy="648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we care?</a:t>
            </a:r>
          </a:p>
        </p:txBody>
      </p:sp>
      <p:pic>
        <p:nvPicPr>
          <p:cNvPr id="12" name="Picture 2" descr="Image result for fallen tree">
            <a:extLst>
              <a:ext uri="{FF2B5EF4-FFF2-40B4-BE49-F238E27FC236}">
                <a16:creationId xmlns:a16="http://schemas.microsoft.com/office/drawing/2014/main" id="{AFA0C408-E278-43A6-B070-C2FCDF359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r="31764"/>
          <a:stretch/>
        </p:blipFill>
        <p:spPr bwMode="auto">
          <a:xfrm flipH="1">
            <a:off x="-23404" y="-17928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allen tree c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1" r="24812" b="-1"/>
          <a:stretch/>
        </p:blipFill>
        <p:spPr bwMode="auto">
          <a:xfrm>
            <a:off x="20" y="10"/>
            <a:ext cx="6000730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0F1CE6-9ADD-4D4B-965F-C1D0E1EF0F63}"/>
              </a:ext>
            </a:extLst>
          </p:cNvPr>
          <p:cNvSpPr txBox="1">
            <a:spLocks/>
          </p:cNvSpPr>
          <p:nvPr/>
        </p:nvSpPr>
        <p:spPr>
          <a:xfrm>
            <a:off x="7004397" y="5987858"/>
            <a:ext cx="4846502" cy="648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Well, it depends…</a:t>
            </a:r>
          </a:p>
        </p:txBody>
      </p:sp>
      <p:pic>
        <p:nvPicPr>
          <p:cNvPr id="14" name="Picture 4" descr="Image result for image intel">
            <a:extLst>
              <a:ext uri="{FF2B5EF4-FFF2-40B4-BE49-F238E27FC236}">
                <a16:creationId xmlns:a16="http://schemas.microsoft.com/office/drawing/2014/main" id="{DD451362-E4E5-4A39-B937-3950892B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92" y="4358640"/>
            <a:ext cx="2718752" cy="179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59F041-57C8-447A-AB84-21C2490FC4BC}"/>
              </a:ext>
            </a:extLst>
          </p:cNvPr>
          <p:cNvSpPr/>
          <p:nvPr/>
        </p:nvSpPr>
        <p:spPr>
          <a:xfrm rot="2157588">
            <a:off x="3413905" y="2341591"/>
            <a:ext cx="1423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SGX</a:t>
            </a:r>
          </a:p>
        </p:txBody>
      </p:sp>
    </p:spTree>
    <p:extLst>
      <p:ext uri="{BB962C8B-B14F-4D97-AF65-F5344CB8AC3E}">
        <p14:creationId xmlns:p14="http://schemas.microsoft.com/office/powerpoint/2010/main" val="398496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75B8-FA98-4EEA-8383-BC4187FD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Security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8EC8-199C-4E86-AA1F-EB978EC4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3" y="2462350"/>
            <a:ext cx="6399332" cy="337592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000" dirty="0"/>
              <a:t>If a machine was hacked,</a:t>
            </a:r>
          </a:p>
          <a:p>
            <a:pPr marL="0" indent="0">
              <a:buNone/>
            </a:pPr>
            <a:r>
              <a:rPr lang="en-US" sz="3000" dirty="0"/>
              <a:t>no one knows, </a:t>
            </a:r>
          </a:p>
          <a:p>
            <a:pPr marL="0" indent="0">
              <a:buNone/>
            </a:pPr>
            <a:r>
              <a:rPr lang="en-US" sz="3000" dirty="0"/>
              <a:t>and there is </a:t>
            </a:r>
            <a:r>
              <a:rPr lang="en-US" sz="3000" dirty="0">
                <a:solidFill>
                  <a:srgbClr val="FFFF00"/>
                </a:solidFill>
              </a:rPr>
              <a:t>no data </a:t>
            </a:r>
            <a:r>
              <a:rPr lang="en-US" sz="3000" dirty="0"/>
              <a:t>on it…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image hacker">
            <a:extLst>
              <a:ext uri="{FF2B5EF4-FFF2-40B4-BE49-F238E27FC236}">
                <a16:creationId xmlns:a16="http://schemas.microsoft.com/office/drawing/2014/main" id="{C6AB3989-ACCE-4B48-B282-E9C7D809B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r="19277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CEFCAA-A034-4C39-9154-58D249AC0261}"/>
              </a:ext>
            </a:extLst>
          </p:cNvPr>
          <p:cNvSpPr txBox="1">
            <a:spLocks/>
          </p:cNvSpPr>
          <p:nvPr/>
        </p:nvSpPr>
        <p:spPr>
          <a:xfrm>
            <a:off x="6876311" y="6009793"/>
            <a:ext cx="4846502" cy="648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we care?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D6A0B9-E5EE-43F3-86C2-2237CF23FF41}"/>
              </a:ext>
            </a:extLst>
          </p:cNvPr>
          <p:cNvSpPr/>
          <p:nvPr/>
        </p:nvSpPr>
        <p:spPr>
          <a:xfrm>
            <a:off x="183449" y="4193177"/>
            <a:ext cx="6399332" cy="24653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20A0A6-1A59-437B-A67E-D9552992D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6" y="4369029"/>
            <a:ext cx="5527249" cy="2289459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63FD16B0-F6F1-45BD-AD05-F71245B5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66" y="4369029"/>
            <a:ext cx="4228679" cy="23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1235E9-7A2A-49F1-A06D-BE15EBA23175}"/>
              </a:ext>
            </a:extLst>
          </p:cNvPr>
          <p:cNvSpPr/>
          <p:nvPr/>
        </p:nvSpPr>
        <p:spPr>
          <a:xfrm>
            <a:off x="374163" y="4280397"/>
            <a:ext cx="266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SGX Machine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9F6D813-E4A7-4178-9F72-F1476179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88" y="2838894"/>
            <a:ext cx="3508703" cy="350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image intel">
            <a:extLst>
              <a:ext uri="{FF2B5EF4-FFF2-40B4-BE49-F238E27FC236}">
                <a16:creationId xmlns:a16="http://schemas.microsoft.com/office/drawing/2014/main" id="{4A899560-62E4-4E1D-A657-1EA1A54C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18" y="5341336"/>
            <a:ext cx="1488507" cy="9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4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5A4D0C4-7712-42A2-9699-010EF40772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" r="3" b="7925"/>
          <a:stretch/>
        </p:blipFill>
        <p:spPr>
          <a:xfrm>
            <a:off x="6750141" y="0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36C2B1-35CD-4A43-A216-186E39F6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CECE6C-4282-44F8-ACEC-133DB971EA3C}"/>
              </a:ext>
            </a:extLst>
          </p:cNvPr>
          <p:cNvSpPr txBox="1">
            <a:spLocks/>
          </p:cNvSpPr>
          <p:nvPr/>
        </p:nvSpPr>
        <p:spPr>
          <a:xfrm>
            <a:off x="519371" y="1360430"/>
            <a:ext cx="500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Foreshadow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0BA150A-9CFA-43CA-9FE3-51EE5746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94149"/>
            <a:ext cx="9097573" cy="3181684"/>
          </a:xfrm>
        </p:spPr>
        <p:txBody>
          <a:bodyPr anchor="t">
            <a:normAutofit/>
          </a:bodyPr>
          <a:lstStyle/>
          <a:p>
            <a:r>
              <a:rPr lang="en-US" sz="2600" dirty="0"/>
              <a:t>Can steal ~100% of the data ~100% of the time</a:t>
            </a:r>
          </a:p>
          <a:p>
            <a:r>
              <a:rPr lang="en-US" sz="2600" dirty="0"/>
              <a:t>Can also </a:t>
            </a:r>
            <a:r>
              <a:rPr lang="en-US" sz="2600" dirty="0">
                <a:solidFill>
                  <a:srgbClr val="FFFF00"/>
                </a:solidFill>
              </a:rPr>
              <a:t>steal</a:t>
            </a:r>
            <a:r>
              <a:rPr lang="en-US" sz="2600" dirty="0"/>
              <a:t> attestation </a:t>
            </a:r>
            <a:r>
              <a:rPr lang="en-US" sz="2600" dirty="0">
                <a:solidFill>
                  <a:srgbClr val="FFFF00"/>
                </a:solidFill>
              </a:rPr>
              <a:t>EPID private keys</a:t>
            </a:r>
          </a:p>
          <a:p>
            <a:endParaRPr lang="en-US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190237-367D-4645-AEEC-C98E19C5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05" y="4648201"/>
            <a:ext cx="5115038" cy="21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1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F38E8F-A74B-4ADE-8947-6BAE0841E9B9}"/>
              </a:ext>
            </a:extLst>
          </p:cNvPr>
          <p:cNvSpPr/>
          <p:nvPr/>
        </p:nvSpPr>
        <p:spPr>
          <a:xfrm>
            <a:off x="2195639" y="3777970"/>
            <a:ext cx="5733807" cy="113810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Arrow, Left, Sign, Direction, Pointer, Drawing">
            <a:extLst>
              <a:ext uri="{FF2B5EF4-FFF2-40B4-BE49-F238E27FC236}">
                <a16:creationId xmlns:a16="http://schemas.microsoft.com/office/drawing/2014/main" id="{B2522FE0-F6CB-4A42-B32E-770A8B2AC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78562" y="2099428"/>
            <a:ext cx="4280730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D3D0C-A39B-4A27-8806-B4B32431BD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014" y="-75463"/>
            <a:ext cx="11295805" cy="1325563"/>
          </a:xfrm>
        </p:spPr>
        <p:txBody>
          <a:bodyPr/>
          <a:lstStyle/>
          <a:p>
            <a:r>
              <a:rPr lang="en-US" dirty="0"/>
              <a:t>Remote Attestation: Establishing Trust Remotely</a:t>
            </a:r>
          </a:p>
        </p:txBody>
      </p:sp>
      <p:pic>
        <p:nvPicPr>
          <p:cNvPr id="4" name="Picture 4" descr="Cloud, Cloud Computing, The Combination Of, Data">
            <a:extLst>
              <a:ext uri="{FF2B5EF4-FFF2-40B4-BE49-F238E27FC236}">
                <a16:creationId xmlns:a16="http://schemas.microsoft.com/office/drawing/2014/main" id="{05420983-F2B8-4E52-983F-B242EA20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3582"/>
            <a:ext cx="2734780" cy="205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lient, People, Business, Customer, Person">
            <a:extLst>
              <a:ext uri="{FF2B5EF4-FFF2-40B4-BE49-F238E27FC236}">
                <a16:creationId xmlns:a16="http://schemas.microsoft.com/office/drawing/2014/main" id="{D5E52965-C70C-4FCD-935F-3377607D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17" y="2430454"/>
            <a:ext cx="1614151" cy="16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48EB49-D01D-48BD-8621-2594BC11BB8C}"/>
                  </a:ext>
                </a:extLst>
              </p:cNvPr>
              <p:cNvSpPr txBox="1"/>
              <p:nvPr/>
            </p:nvSpPr>
            <p:spPr>
              <a:xfrm>
                <a:off x="2648290" y="1967452"/>
                <a:ext cx="38681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 am software running inside </a:t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 SGX enclave. Key share: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48EB49-D01D-48BD-8621-2594BC11B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290" y="1967452"/>
                <a:ext cx="3868175" cy="707886"/>
              </a:xfrm>
              <a:prstGeom prst="rect">
                <a:avLst/>
              </a:prstGeom>
              <a:blipFill>
                <a:blip r:embed="rId6"/>
                <a:stretch>
                  <a:fillRect l="-1732" t="-6034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Wizard, Man, Old, Blue, Hat, Mystery, Magical, Costume">
            <a:extLst>
              <a:ext uri="{FF2B5EF4-FFF2-40B4-BE49-F238E27FC236}">
                <a16:creationId xmlns:a16="http://schemas.microsoft.com/office/drawing/2014/main" id="{3D99793A-DEC0-4E01-B1A3-F260593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221" y="3332573"/>
            <a:ext cx="1816919" cy="26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rrow, Left, Sign, Direction, Pointer, Drawing">
            <a:extLst>
              <a:ext uri="{FF2B5EF4-FFF2-40B4-BE49-F238E27FC236}">
                <a16:creationId xmlns:a16="http://schemas.microsoft.com/office/drawing/2014/main" id="{9CB33C7A-BE54-4777-9B6F-43462A3B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15046">
            <a:off x="9326210" y="3553385"/>
            <a:ext cx="1103892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612A03-841A-4E50-8289-0C0ACBE07372}"/>
              </a:ext>
            </a:extLst>
          </p:cNvPr>
          <p:cNvGrpSpPr/>
          <p:nvPr/>
        </p:nvGrpSpPr>
        <p:grpSpPr>
          <a:xfrm>
            <a:off x="1489153" y="2299649"/>
            <a:ext cx="1435726" cy="937881"/>
            <a:chOff x="1489153" y="2299649"/>
            <a:chExt cx="1435726" cy="937881"/>
          </a:xfrm>
        </p:grpSpPr>
        <p:pic>
          <p:nvPicPr>
            <p:cNvPr id="3074" name="Picture 2" descr="Certificate, Paper, Parchment, Roll, Scroll, Sheet">
              <a:extLst>
                <a:ext uri="{FF2B5EF4-FFF2-40B4-BE49-F238E27FC236}">
                  <a16:creationId xmlns:a16="http://schemas.microsoft.com/office/drawing/2014/main" id="{6C90A3FB-2FCC-412E-8BF7-57A0A0DBC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153" y="2299649"/>
              <a:ext cx="1435726" cy="93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B1D68F-6339-4C0C-B690-1138A7F7B685}"/>
                </a:ext>
              </a:extLst>
            </p:cNvPr>
            <p:cNvSpPr txBox="1"/>
            <p:nvPr/>
          </p:nvSpPr>
          <p:spPr>
            <a:xfrm>
              <a:off x="1733878" y="2577958"/>
              <a:ext cx="923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quote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BCBC4F1-10FF-4C28-A840-96A36A580952}"/>
              </a:ext>
            </a:extLst>
          </p:cNvPr>
          <p:cNvSpPr txBox="1"/>
          <p:nvPr/>
        </p:nvSpPr>
        <p:spPr>
          <a:xfrm>
            <a:off x="9425016" y="2674872"/>
            <a:ext cx="1848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 Quote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Intel</a:t>
            </a:r>
          </a:p>
        </p:txBody>
      </p:sp>
      <p:pic>
        <p:nvPicPr>
          <p:cNvPr id="24" name="Picture 6" descr="Arrow, Left, Sign, Direction, Pointer, Drawing">
            <a:extLst>
              <a:ext uri="{FF2B5EF4-FFF2-40B4-BE49-F238E27FC236}">
                <a16:creationId xmlns:a16="http://schemas.microsoft.com/office/drawing/2014/main" id="{A08310EB-A162-4D01-8252-0D833F8B1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64" y="2825007"/>
            <a:ext cx="4280730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EC834B-9F81-49AD-99DC-7D075EA746EA}"/>
                  </a:ext>
                </a:extLst>
              </p:cNvPr>
              <p:cNvSpPr txBox="1"/>
              <p:nvPr/>
            </p:nvSpPr>
            <p:spPr>
              <a:xfrm>
                <a:off x="3319445" y="2985505"/>
                <a:ext cx="3613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3. I believe you. Key share: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EC834B-9F81-49AD-99DC-7D075EA74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45" y="2985505"/>
                <a:ext cx="3613361" cy="400110"/>
              </a:xfrm>
              <a:prstGeom prst="rect">
                <a:avLst/>
              </a:prstGeom>
              <a:blipFill>
                <a:blip r:embed="rId2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6" descr="Arrow, Left, Sign, Direction, Pointer, Drawing">
            <a:extLst>
              <a:ext uri="{FF2B5EF4-FFF2-40B4-BE49-F238E27FC236}">
                <a16:creationId xmlns:a16="http://schemas.microsoft.com/office/drawing/2014/main" id="{84B3DF5C-97D2-41B6-8D02-48436FEB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40" y="3795249"/>
            <a:ext cx="4280730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Arrow, Left, Sign, Direction, Pointer, Drawing">
            <a:extLst>
              <a:ext uri="{FF2B5EF4-FFF2-40B4-BE49-F238E27FC236}">
                <a16:creationId xmlns:a16="http://schemas.microsoft.com/office/drawing/2014/main" id="{7B072C20-47DC-4176-B21A-F56397653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2584" y="3831051"/>
            <a:ext cx="4280730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29F14-4D5B-423B-B2BC-0F3E86922A9B}"/>
                  </a:ext>
                </a:extLst>
              </p:cNvPr>
              <p:cNvSpPr txBox="1"/>
              <p:nvPr/>
            </p:nvSpPr>
            <p:spPr>
              <a:xfrm>
                <a:off x="3994487" y="3934366"/>
                <a:ext cx="2432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4.  Session key: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29F14-4D5B-423B-B2BC-0F3E8692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487" y="3934366"/>
                <a:ext cx="2432076" cy="400110"/>
              </a:xfrm>
              <a:prstGeom prst="rect">
                <a:avLst/>
              </a:prstGeom>
              <a:blipFill>
                <a:blip r:embed="rId22"/>
                <a:stretch>
                  <a:fillRect l="-250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Thumbs-Up, Good, Thumb, Hand, Gesture, Ok">
            <a:extLst>
              <a:ext uri="{FF2B5EF4-FFF2-40B4-BE49-F238E27FC236}">
                <a16:creationId xmlns:a16="http://schemas.microsoft.com/office/drawing/2014/main" id="{EFB7CD2D-1A9F-483D-96FD-E69291E9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623" y="4316253"/>
            <a:ext cx="876471" cy="14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5D4F58-606D-40F4-9D1C-303CE53C06A4}"/>
              </a:ext>
            </a:extLst>
          </p:cNvPr>
          <p:cNvSpPr txBox="1"/>
          <p:nvPr/>
        </p:nvSpPr>
        <p:spPr>
          <a:xfrm>
            <a:off x="8783429" y="5970413"/>
            <a:ext cx="3159711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Attestation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(IAS)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5004C0-FAE3-4506-B79C-EB8DA34434D1}"/>
              </a:ext>
            </a:extLst>
          </p:cNvPr>
          <p:cNvSpPr txBox="1"/>
          <p:nvPr/>
        </p:nvSpPr>
        <p:spPr>
          <a:xfrm>
            <a:off x="7475514" y="1979061"/>
            <a:ext cx="78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pic>
        <p:nvPicPr>
          <p:cNvPr id="1028" name="Picture 4" descr="Image result for image intel">
            <a:extLst>
              <a:ext uri="{FF2B5EF4-FFF2-40B4-BE49-F238E27FC236}">
                <a16:creationId xmlns:a16="http://schemas.microsoft.com/office/drawing/2014/main" id="{DF3D3936-B291-4F18-AA9E-1AB406FE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155" y="5527351"/>
            <a:ext cx="655492" cy="4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1.bp.blogspot.com/-_9BpgSQxWqY/Wp7rUpKtxQI/AAAAAAAABEY/Ox2wyxUvVwYab0_zhP0n9luf1ub8B0h4gCLcBGAs/s1600/jqshxqztnlm.jpg">
            <a:extLst>
              <a:ext uri="{FF2B5EF4-FFF2-40B4-BE49-F238E27FC236}">
                <a16:creationId xmlns:a16="http://schemas.microsoft.com/office/drawing/2014/main" id="{0A9BCC20-82E6-4EEC-844C-8DE2B3D8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1" y="2560725"/>
            <a:ext cx="1445263" cy="141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Key, Tag, Green, Key Ring">
            <a:extLst>
              <a:ext uri="{FF2B5EF4-FFF2-40B4-BE49-F238E27FC236}">
                <a16:creationId xmlns:a16="http://schemas.microsoft.com/office/drawing/2014/main" id="{880B11CF-542F-49C5-BF53-9B06D6A1B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90321" flipH="1">
            <a:off x="-169481" y="4379167"/>
            <a:ext cx="1151589" cy="71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0E4814E-F4C5-41D5-B7CA-84988A8853B6}"/>
              </a:ext>
            </a:extLst>
          </p:cNvPr>
          <p:cNvSpPr/>
          <p:nvPr/>
        </p:nvSpPr>
        <p:spPr>
          <a:xfrm rot="3759565">
            <a:off x="-199287" y="5160753"/>
            <a:ext cx="1812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 key</a:t>
            </a:r>
          </a:p>
        </p:txBody>
      </p:sp>
      <p:pic>
        <p:nvPicPr>
          <p:cNvPr id="41" name="Picture 8" descr="Key, Yellow, Metal, Symbol, Icon">
            <a:extLst>
              <a:ext uri="{FF2B5EF4-FFF2-40B4-BE49-F238E27FC236}">
                <a16:creationId xmlns:a16="http://schemas.microsoft.com/office/drawing/2014/main" id="{BFD9C5C3-FE31-4070-BEE8-2844A4A58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duotone>
              <a:prstClr val="black"/>
              <a:srgbClr val="FF66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710">
            <a:off x="138100" y="3648389"/>
            <a:ext cx="1067040" cy="5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Key, Tag, Green, Key Ring">
            <a:extLst>
              <a:ext uri="{FF2B5EF4-FFF2-40B4-BE49-F238E27FC236}">
                <a16:creationId xmlns:a16="http://schemas.microsoft.com/office/drawing/2014/main" id="{1BBA6F3F-4C48-4370-92A2-CFBAE2B38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5" t="10474" r="-1099" b="7984"/>
          <a:stretch/>
        </p:blipFill>
        <p:spPr bwMode="auto">
          <a:xfrm rot="3790321" flipH="1">
            <a:off x="93193" y="3980159"/>
            <a:ext cx="121553" cy="5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5612A03-841A-4E50-8289-0C0ACBE07372}"/>
              </a:ext>
            </a:extLst>
          </p:cNvPr>
          <p:cNvGrpSpPr/>
          <p:nvPr/>
        </p:nvGrpSpPr>
        <p:grpSpPr>
          <a:xfrm>
            <a:off x="1480570" y="2310386"/>
            <a:ext cx="1435726" cy="937881"/>
            <a:chOff x="1489153" y="2299649"/>
            <a:chExt cx="1435726" cy="937881"/>
          </a:xfrm>
        </p:grpSpPr>
        <p:pic>
          <p:nvPicPr>
            <p:cNvPr id="38" name="Picture 2" descr="Certificate, Paper, Parchment, Roll, Scroll, Sheet">
              <a:extLst>
                <a:ext uri="{FF2B5EF4-FFF2-40B4-BE49-F238E27FC236}">
                  <a16:creationId xmlns:a16="http://schemas.microsoft.com/office/drawing/2014/main" id="{6C90A3FB-2FCC-412E-8BF7-57A0A0DBC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153" y="2299649"/>
              <a:ext cx="1435726" cy="93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1D68F-6339-4C0C-B690-1138A7F7B685}"/>
                </a:ext>
              </a:extLst>
            </p:cNvPr>
            <p:cNvSpPr txBox="1"/>
            <p:nvPr/>
          </p:nvSpPr>
          <p:spPr>
            <a:xfrm>
              <a:off x="1733878" y="2577958"/>
              <a:ext cx="923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quote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A13B53B-FCDD-4DD9-9A6D-85732533728D}"/>
              </a:ext>
            </a:extLst>
          </p:cNvPr>
          <p:cNvSpPr/>
          <p:nvPr/>
        </p:nvSpPr>
        <p:spPr>
          <a:xfrm>
            <a:off x="280403" y="5621121"/>
            <a:ext cx="816313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Takeaway: trust is based on the EPID key</a:t>
            </a:r>
          </a:p>
        </p:txBody>
      </p:sp>
    </p:spTree>
    <p:extLst>
      <p:ext uri="{BB962C8B-B14F-4D97-AF65-F5344CB8AC3E}">
        <p14:creationId xmlns:p14="http://schemas.microsoft.com/office/powerpoint/2010/main" val="10267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5401 0.141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5" y="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23" grpId="0"/>
      <p:bldP spid="25" grpId="0"/>
      <p:bldP spid="28" grpId="0"/>
      <p:bldP spid="29" grpId="0" animBg="1"/>
      <p:bldP spid="33" grpId="0"/>
      <p:bldP spid="43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70DE-F048-432D-A158-304A53E0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2" y="3084510"/>
            <a:ext cx="9207768" cy="1325563"/>
          </a:xfrm>
        </p:spPr>
        <p:txBody>
          <a:bodyPr>
            <a:noAutofit/>
          </a:bodyPr>
          <a:lstStyle/>
          <a:p>
            <a:r>
              <a:rPr lang="en-US" sz="4500" dirty="0"/>
              <a:t>With a </a:t>
            </a:r>
            <a:r>
              <a:rPr lang="en-US" sz="4500" dirty="0">
                <a:solidFill>
                  <a:srgbClr val="FFFF00"/>
                </a:solidFill>
              </a:rPr>
              <a:t>Enhanced Privacy </a:t>
            </a:r>
            <a:r>
              <a:rPr lang="en-US" sz="4500" dirty="0"/>
              <a:t>comes </a:t>
            </a:r>
            <a:r>
              <a:rPr lang="en-US" sz="4500" dirty="0">
                <a:solidFill>
                  <a:srgbClr val="FFFF00"/>
                </a:solidFill>
              </a:rPr>
              <a:t>Enhanced</a:t>
            </a:r>
            <a:r>
              <a:rPr lang="en-US" sz="4500" dirty="0"/>
              <a:t>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9027-1B94-41C1-B0D1-64EA7FBA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4" y="951343"/>
            <a:ext cx="7387414" cy="3181684"/>
          </a:xfrm>
        </p:spPr>
        <p:txBody>
          <a:bodyPr anchor="t">
            <a:normAutofit/>
          </a:bodyPr>
          <a:lstStyle/>
          <a:p>
            <a:r>
              <a:rPr lang="en-US" sz="3500" dirty="0"/>
              <a:t>EPID epic feature: </a:t>
            </a:r>
            <a:r>
              <a:rPr lang="en-US" sz="3500" dirty="0">
                <a:solidFill>
                  <a:srgbClr val="FFFF00"/>
                </a:solidFill>
              </a:rPr>
              <a:t>privacy</a:t>
            </a:r>
            <a:r>
              <a:rPr lang="en-US" sz="3500" dirty="0"/>
              <a:t> guarantees</a:t>
            </a:r>
          </a:p>
          <a:p>
            <a:r>
              <a:rPr lang="en-US" sz="3500" dirty="0"/>
              <a:t>Million signatures are </a:t>
            </a:r>
            <a:r>
              <a:rPr lang="en-US" sz="3500" dirty="0" err="1"/>
              <a:t>unlinkable</a:t>
            </a:r>
            <a:endParaRPr lang="en-US" sz="3500" dirty="0"/>
          </a:p>
          <a:p>
            <a:r>
              <a:rPr lang="en-US" sz="3500" dirty="0"/>
              <a:t>No one knows who signed what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one ring to rule them all meme">
            <a:extLst>
              <a:ext uri="{FF2B5EF4-FFF2-40B4-BE49-F238E27FC236}">
                <a16:creationId xmlns:a16="http://schemas.microsoft.com/office/drawing/2014/main" id="{B225EAAD-563E-4171-BB7E-575380239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r="-3" b="26163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Men, Individual, Group, Community, Black, Red">
            <a:extLst>
              <a:ext uri="{FF2B5EF4-FFF2-40B4-BE49-F238E27FC236}">
                <a16:creationId xmlns:a16="http://schemas.microsoft.com/office/drawing/2014/main" id="{5CDFC5AC-AE5D-402E-8A27-F79D619C4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42A745-F908-4242-A7FA-00F67308B257}"/>
              </a:ext>
            </a:extLst>
          </p:cNvPr>
          <p:cNvSpPr/>
          <p:nvPr/>
        </p:nvSpPr>
        <p:spPr>
          <a:xfrm>
            <a:off x="29700" y="52736"/>
            <a:ext cx="741304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Privacy ID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C65EA3-652C-4278-A5AF-CC6D19B4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34" y="3036856"/>
            <a:ext cx="457287" cy="456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55CE2-B70A-43C0-A843-CA6CE475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6273277" y="3831012"/>
            <a:ext cx="457287" cy="456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2A745-F908-4242-A7FA-00F67308B257}"/>
              </a:ext>
            </a:extLst>
          </p:cNvPr>
          <p:cNvSpPr/>
          <p:nvPr/>
        </p:nvSpPr>
        <p:spPr>
          <a:xfrm>
            <a:off x="152044" y="4551737"/>
            <a:ext cx="78908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extracted EPID key can be used to sign millions of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unlinkable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signatures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compromised key erodes trust in the entire ecosystem</a:t>
            </a:r>
          </a:p>
        </p:txBody>
      </p:sp>
      <p:pic>
        <p:nvPicPr>
          <p:cNvPr id="13" name="Picture 2" descr="Men, Individual, Group, Community, Black, Red">
            <a:extLst>
              <a:ext uri="{FF2B5EF4-FFF2-40B4-BE49-F238E27FC236}">
                <a16:creationId xmlns:a16="http://schemas.microsoft.com/office/drawing/2014/main" id="{F3522995-8541-490A-A805-589289BD9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4" t="49990" r="62481" b="-1"/>
          <a:stretch/>
        </p:blipFill>
        <p:spPr bwMode="auto">
          <a:xfrm>
            <a:off x="10676587" y="5486400"/>
            <a:ext cx="72121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38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C1116-0C79-4A38-B783-7AB59BEE2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558F19-BFDB-4C4C-9BA6-0A0FEBC9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8" y="107839"/>
            <a:ext cx="597189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AaaS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(Attestation as a Service)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6C9B6-1954-4BBA-AD53-D392427E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8" y="1433402"/>
            <a:ext cx="7358026" cy="3181684"/>
          </a:xfrm>
        </p:spPr>
        <p:txBody>
          <a:bodyPr anchor="t">
            <a:noAutofit/>
          </a:bodyPr>
          <a:lstStyle/>
          <a:p>
            <a:pPr fontAlgn="base"/>
            <a:r>
              <a:rPr lang="en-US" dirty="0">
                <a:solidFill>
                  <a:srgbClr val="00B0F0"/>
                </a:solidFill>
              </a:rPr>
              <a:t>     </a:t>
            </a:r>
            <a:r>
              <a:rPr lang="en-US" u="sng" dirty="0">
                <a:solidFill>
                  <a:srgbClr val="00B0F0"/>
                </a:solidFill>
              </a:rPr>
              <a:t>@</a:t>
            </a:r>
            <a:r>
              <a:rPr lang="en-US" u="sng" dirty="0" err="1">
                <a:solidFill>
                  <a:srgbClr val="00B0F0"/>
                </a:solidFill>
              </a:rPr>
              <a:t>ForeshadowAaaS</a:t>
            </a:r>
            <a:r>
              <a:rPr lang="en-US" u="sng" dirty="0"/>
              <a:t> </a:t>
            </a:r>
            <a:br>
              <a:rPr lang="en-US" dirty="0"/>
            </a:br>
            <a:r>
              <a:rPr lang="en-US" dirty="0"/>
              <a:t>Will attest to anything tweeted at it</a:t>
            </a:r>
          </a:p>
          <a:p>
            <a:pPr fontAlgn="base"/>
            <a:r>
              <a:rPr lang="en-US" dirty="0"/>
              <a:t>Reduced cost of </a:t>
            </a:r>
            <a:r>
              <a:rPr lang="en-US" dirty="0" err="1"/>
              <a:t>hackership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no need to buy an SGX machine</a:t>
            </a:r>
          </a:p>
          <a:p>
            <a:pPr fontAlgn="base"/>
            <a:r>
              <a:rPr lang="en-US" dirty="0"/>
              <a:t>Hacker’s privacy guaranteed by </a:t>
            </a:r>
            <a:br>
              <a:rPr lang="en-US" dirty="0"/>
            </a:br>
            <a:r>
              <a:rPr lang="en-US" dirty="0"/>
              <a:t>EPID protocol</a:t>
            </a:r>
          </a:p>
          <a:p>
            <a:pPr fontAlgn="base"/>
            <a:r>
              <a:rPr lang="en-US" dirty="0"/>
              <a:t>Attestation server returns </a:t>
            </a:r>
            <a:br>
              <a:rPr lang="en-US" dirty="0"/>
            </a:br>
            <a:r>
              <a:rPr lang="en-US" dirty="0" err="1"/>
              <a:t>Group_Out_Of_Date</a:t>
            </a:r>
            <a:endParaRPr lang="en-US" dirty="0"/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At disclosure, SGX Keys were still not revoked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(despite weeks of advances notice)</a:t>
            </a:r>
          </a:p>
          <a:p>
            <a:pPr fontAlgn="base"/>
            <a:r>
              <a:rPr lang="en-US" dirty="0"/>
              <a:t>Blocked by Twitter</a:t>
            </a:r>
            <a:endParaRPr lang="en-US" sz="2000" dirty="0"/>
          </a:p>
        </p:txBody>
      </p:sp>
      <p:pic>
        <p:nvPicPr>
          <p:cNvPr id="8" name="Picture 7" descr="Image result for twitter">
            <a:extLst>
              <a:ext uri="{FF2B5EF4-FFF2-40B4-BE49-F238E27FC236}">
                <a16:creationId xmlns:a16="http://schemas.microsoft.com/office/drawing/2014/main" id="{BA8152B4-EA95-4DC9-9F89-B816592C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9" y="1433402"/>
            <a:ext cx="523112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9"/>
          <a:stretch/>
        </p:blipFill>
        <p:spPr>
          <a:xfrm>
            <a:off x="5499277" y="5609112"/>
            <a:ext cx="3593205" cy="12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5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 Amazing Bible Verses about God’s Power">
            <a:extLst>
              <a:ext uri="{FF2B5EF4-FFF2-40B4-BE49-F238E27FC236}">
                <a16:creationId xmlns:a16="http://schemas.microsoft.com/office/drawing/2014/main" id="{97F061BC-55E0-E34D-A283-71034CE6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05028-FAF4-AB4F-8982-092D6F25B6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38800" y="1881536"/>
            <a:ext cx="1152745" cy="7646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4BC4C2-15AC-9248-9FBA-E634F2F6D3EA}"/>
              </a:ext>
            </a:extLst>
          </p:cNvPr>
          <p:cNvSpPr/>
          <p:nvPr/>
        </p:nvSpPr>
        <p:spPr>
          <a:xfrm>
            <a:off x="3200399" y="477463"/>
            <a:ext cx="5791200" cy="22636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noFill/>
                  <a:prstDash val="solid"/>
                </a:ln>
                <a:solidFill>
                  <a:schemeClr val="tx1"/>
                </a:solidFill>
                <a:effectLst>
                  <a:glow rad="495300">
                    <a:schemeClr val="accent3">
                      <a:satMod val="175000"/>
                      <a:alpha val="49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SGX</a:t>
            </a:r>
          </a:p>
        </p:txBody>
      </p:sp>
    </p:spTree>
    <p:extLst>
      <p:ext uri="{BB962C8B-B14F-4D97-AF65-F5344CB8AC3E}">
        <p14:creationId xmlns:p14="http://schemas.microsoft.com/office/powerpoint/2010/main" val="22335067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44306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Foreshadow Mitigations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E03800-00C8-4EB8-9C29-B54886118191}"/>
              </a:ext>
            </a:extLst>
          </p:cNvPr>
          <p:cNvSpPr txBox="1">
            <a:spLocks/>
          </p:cNvSpPr>
          <p:nvPr/>
        </p:nvSpPr>
        <p:spPr>
          <a:xfrm>
            <a:off x="76199" y="889024"/>
            <a:ext cx="10515600" cy="3634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Flush L1 Cache after enclave exits and “page-in/out” operations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―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L1 flush “instruction” added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Disable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HyperThreading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two sets of Attestation/Sealing keys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―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HyperThreading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On/O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Patch your machine!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5FA988-3861-4700-8BCE-C8B96881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6698" y="4278317"/>
            <a:ext cx="3896561" cy="1614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34435-0E35-4EA5-AE1C-185240E78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84" y="4657252"/>
            <a:ext cx="3896561" cy="1614007"/>
          </a:xfrm>
          <a:prstGeom prst="rect">
            <a:avLst/>
          </a:prstGeom>
        </p:spPr>
      </p:pic>
      <p:pic>
        <p:nvPicPr>
          <p:cNvPr id="16" name="Picture 15" descr="A black sign with white text hanging from a pole&#10;&#10;Description generated with very high confidence">
            <a:extLst>
              <a:ext uri="{FF2B5EF4-FFF2-40B4-BE49-F238E27FC236}">
                <a16:creationId xmlns:a16="http://schemas.microsoft.com/office/drawing/2014/main" id="{D55F84D5-63A3-49C0-B857-519839ECB4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9" y="4657252"/>
            <a:ext cx="1944788" cy="194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EB196FC-4B30-45AE-878E-49B2CE7B64C2}"/>
              </a:ext>
            </a:extLst>
          </p:cNvPr>
          <p:cNvSpPr/>
          <p:nvPr/>
        </p:nvSpPr>
        <p:spPr>
          <a:xfrm>
            <a:off x="2717891" y="5720696"/>
            <a:ext cx="1549309" cy="31685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L1 Cache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D203AB-A395-4C2B-BFAD-CE9682DC36EA}"/>
              </a:ext>
            </a:extLst>
          </p:cNvPr>
          <p:cNvGrpSpPr/>
          <p:nvPr/>
        </p:nvGrpSpPr>
        <p:grpSpPr>
          <a:xfrm>
            <a:off x="4366851" y="4185795"/>
            <a:ext cx="2890103" cy="2824605"/>
            <a:chOff x="633509" y="4033395"/>
            <a:chExt cx="2890103" cy="2824605"/>
          </a:xfrm>
        </p:grpSpPr>
        <p:pic>
          <p:nvPicPr>
            <p:cNvPr id="28" name="Picture 27" descr="https://1.bp.blogspot.com/-_9BpgSQxWqY/Wp7rUpKtxQI/AAAAAAAABEY/Ox2wyxUvVwYab0_zhP0n9luf1ub8B0h4gCLcBGAs/s1600/jqshxqztnlm.jpg">
              <a:extLst>
                <a:ext uri="{FF2B5EF4-FFF2-40B4-BE49-F238E27FC236}">
                  <a16:creationId xmlns:a16="http://schemas.microsoft.com/office/drawing/2014/main" id="{320A52EA-F938-4CB3-BEA3-645822B75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FFC000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09" y="4033395"/>
              <a:ext cx="2890103" cy="282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3AD9F6-EB0F-4298-BAF9-5A69D8CB2A9B}"/>
                </a:ext>
              </a:extLst>
            </p:cNvPr>
            <p:cNvSpPr/>
            <p:nvPr/>
          </p:nvSpPr>
          <p:spPr>
            <a:xfrm>
              <a:off x="1522037" y="4935630"/>
              <a:ext cx="1126298" cy="53435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Core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4D6F6C9-C286-499D-9E2A-C418E10C16AE}"/>
                </a:ext>
              </a:extLst>
            </p:cNvPr>
            <p:cNvSpPr/>
            <p:nvPr/>
          </p:nvSpPr>
          <p:spPr>
            <a:xfrm>
              <a:off x="1522037" y="5490085"/>
              <a:ext cx="1126298" cy="53435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Core 2</a:t>
              </a:r>
            </a:p>
          </p:txBody>
        </p:sp>
      </p:grpSp>
      <p:pic>
        <p:nvPicPr>
          <p:cNvPr id="31" name="Picture 2" descr="Image result for x remove">
            <a:extLst>
              <a:ext uri="{FF2B5EF4-FFF2-40B4-BE49-F238E27FC236}">
                <a16:creationId xmlns:a16="http://schemas.microsoft.com/office/drawing/2014/main" id="{E2ED13A3-8167-47C1-BFE3-D3C65E97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97" y="5410200"/>
            <a:ext cx="1380877" cy="9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1760272" y="5881088"/>
            <a:ext cx="875277" cy="0"/>
          </a:xfrm>
          <a:prstGeom prst="line">
            <a:avLst/>
          </a:prstGeom>
          <a:solidFill>
            <a:srgbClr val="FFFFFF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267150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AA1EED1-2C64-045E-1CCA-0EDE0B669160}"/>
              </a:ext>
            </a:extLst>
          </p:cNvPr>
          <p:cNvSpPr/>
          <p:nvPr/>
        </p:nvSpPr>
        <p:spPr>
          <a:xfrm>
            <a:off x="7623208" y="992145"/>
            <a:ext cx="4427621" cy="2998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ECA40-EFD9-26D6-904A-848E2D12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Foreshadow-VMM </a:t>
            </a:r>
            <a:r>
              <a:rPr lang="en-AU" sz="2400" dirty="0"/>
              <a:t>(</a:t>
            </a:r>
            <a:r>
              <a:rPr lang="en-AU" sz="2400" dirty="0" err="1"/>
              <a:t>Weisse</a:t>
            </a:r>
            <a:r>
              <a:rPr lang="en-AU" sz="2400" dirty="0"/>
              <a:t> et al. 2018)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12677-4156-E5CF-97A4-AC08D4AFF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2145"/>
            <a:ext cx="6465536" cy="5551778"/>
          </a:xfrm>
        </p:spPr>
        <p:txBody>
          <a:bodyPr/>
          <a:lstStyle/>
          <a:p>
            <a:r>
              <a:rPr lang="en-AU" dirty="0"/>
              <a:t>Invalid guest mappings transiently use the guest physical address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Countermeasure</a:t>
            </a:r>
          </a:p>
          <a:p>
            <a:pPr lvl="1"/>
            <a:r>
              <a:rPr lang="en-AU" dirty="0"/>
              <a:t>Flush L1-D on VM exits</a:t>
            </a:r>
          </a:p>
          <a:p>
            <a:pPr lvl="1"/>
            <a:r>
              <a:rPr lang="en-AU" dirty="0"/>
              <a:t>Disable hyperthreading or use gang scheduling</a:t>
            </a:r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6F8070-C4D7-12FC-4032-2C85C45A8FE3}"/>
              </a:ext>
            </a:extLst>
          </p:cNvPr>
          <p:cNvGrpSpPr/>
          <p:nvPr/>
        </p:nvGrpSpPr>
        <p:grpSpPr>
          <a:xfrm>
            <a:off x="7846071" y="1911948"/>
            <a:ext cx="683812" cy="1856086"/>
            <a:chOff x="6273579" y="2009405"/>
            <a:chExt cx="683812" cy="18560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2F9DBA-A7C8-679F-4202-879E24549697}"/>
                </a:ext>
              </a:extLst>
            </p:cNvPr>
            <p:cNvSpPr/>
            <p:nvPr/>
          </p:nvSpPr>
          <p:spPr>
            <a:xfrm>
              <a:off x="6273579" y="2655736"/>
              <a:ext cx="683812" cy="12097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C39D1F-E1DD-E156-351D-698921B6E470}"/>
                </a:ext>
              </a:extLst>
            </p:cNvPr>
            <p:cNvSpPr txBox="1"/>
            <p:nvPr/>
          </p:nvSpPr>
          <p:spPr>
            <a:xfrm>
              <a:off x="6273579" y="2009405"/>
              <a:ext cx="683812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Page Table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EA549C-965E-A39C-DF9D-99B074A0C82A}"/>
              </a:ext>
            </a:extLst>
          </p:cNvPr>
          <p:cNvGrpSpPr/>
          <p:nvPr/>
        </p:nvGrpSpPr>
        <p:grpSpPr>
          <a:xfrm>
            <a:off x="7846071" y="3230218"/>
            <a:ext cx="1933074" cy="1361033"/>
            <a:chOff x="6132774" y="2697753"/>
            <a:chExt cx="1933074" cy="13610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40C4F9-D7BA-F258-2F42-C7BAFA233713}"/>
                </a:ext>
              </a:extLst>
            </p:cNvPr>
            <p:cNvSpPr/>
            <p:nvPr/>
          </p:nvSpPr>
          <p:spPr>
            <a:xfrm>
              <a:off x="6132774" y="2697753"/>
              <a:ext cx="683812" cy="19878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20157424-A9E0-54AB-A266-6A9DE95CADC9}"/>
                </a:ext>
              </a:extLst>
            </p:cNvPr>
            <p:cNvCxnSpPr>
              <a:cxnSpLocks/>
            </p:cNvCxnSpPr>
            <p:nvPr/>
          </p:nvCxnSpPr>
          <p:spPr>
            <a:xfrm>
              <a:off x="6696962" y="2804530"/>
              <a:ext cx="1368886" cy="125425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764949-3415-82C6-2295-8B8ECC4FAAE8}"/>
              </a:ext>
            </a:extLst>
          </p:cNvPr>
          <p:cNvGrpSpPr/>
          <p:nvPr/>
        </p:nvGrpSpPr>
        <p:grpSpPr>
          <a:xfrm>
            <a:off x="9779145" y="3990912"/>
            <a:ext cx="683812" cy="1508066"/>
            <a:chOff x="6273579" y="2357425"/>
            <a:chExt cx="683812" cy="150806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A91B9-C6C4-5664-D961-C4A7B8BABA5A}"/>
                </a:ext>
              </a:extLst>
            </p:cNvPr>
            <p:cNvSpPr/>
            <p:nvPr/>
          </p:nvSpPr>
          <p:spPr>
            <a:xfrm>
              <a:off x="6273579" y="2655736"/>
              <a:ext cx="683812" cy="12097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B774E1-3E96-2128-B275-1A4A6FF7193E}"/>
                </a:ext>
              </a:extLst>
            </p:cNvPr>
            <p:cNvSpPr txBox="1"/>
            <p:nvPr/>
          </p:nvSpPr>
          <p:spPr>
            <a:xfrm>
              <a:off x="6273579" y="2357425"/>
              <a:ext cx="6838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EPT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7D8E-EACD-7BF6-DB80-EA5787124226}"/>
              </a:ext>
            </a:extLst>
          </p:cNvPr>
          <p:cNvSpPr/>
          <p:nvPr/>
        </p:nvSpPr>
        <p:spPr>
          <a:xfrm>
            <a:off x="9779145" y="4481375"/>
            <a:ext cx="683812" cy="1987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1E3E4A-77D8-48BA-F2F1-07BC9E51DEAE}"/>
              </a:ext>
            </a:extLst>
          </p:cNvPr>
          <p:cNvSpPr/>
          <p:nvPr/>
        </p:nvSpPr>
        <p:spPr>
          <a:xfrm>
            <a:off x="7846071" y="3530403"/>
            <a:ext cx="683812" cy="1987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D4BE67A-C2A0-20B3-DD45-41D52764727B}"/>
              </a:ext>
            </a:extLst>
          </p:cNvPr>
          <p:cNvCxnSpPr>
            <a:cxnSpLocks/>
          </p:cNvCxnSpPr>
          <p:nvPr/>
        </p:nvCxnSpPr>
        <p:spPr>
          <a:xfrm>
            <a:off x="8410259" y="3637180"/>
            <a:ext cx="1368886" cy="1254256"/>
          </a:xfrm>
          <a:prstGeom prst="bentConnector3">
            <a:avLst>
              <a:gd name="adj1" fmla="val 31737"/>
            </a:avLst>
          </a:prstGeom>
          <a:ln w="38100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5096B8-7F31-66B4-70B3-37143A6EA4A8}"/>
              </a:ext>
            </a:extLst>
          </p:cNvPr>
          <p:cNvGrpSpPr/>
          <p:nvPr/>
        </p:nvGrpSpPr>
        <p:grpSpPr>
          <a:xfrm>
            <a:off x="7529885" y="4576504"/>
            <a:ext cx="4662115" cy="2227675"/>
            <a:chOff x="7529885" y="4576504"/>
            <a:chExt cx="4662115" cy="222767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8351A0-6B20-F432-F8A6-86266DD52030}"/>
                </a:ext>
              </a:extLst>
            </p:cNvPr>
            <p:cNvSpPr/>
            <p:nvPr/>
          </p:nvSpPr>
          <p:spPr>
            <a:xfrm>
              <a:off x="7529885" y="5778038"/>
              <a:ext cx="4662115" cy="621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91AF20-E6F2-F30E-667F-BFC51EFEAF52}"/>
                </a:ext>
              </a:extLst>
            </p:cNvPr>
            <p:cNvSpPr txBox="1"/>
            <p:nvPr/>
          </p:nvSpPr>
          <p:spPr>
            <a:xfrm>
              <a:off x="9204297" y="6342514"/>
              <a:ext cx="1313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/>
                <a:t>Memory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19E1F5-230D-D6BF-72D3-5D61230FA96C}"/>
                </a:ext>
              </a:extLst>
            </p:cNvPr>
            <p:cNvSpPr/>
            <p:nvPr/>
          </p:nvSpPr>
          <p:spPr>
            <a:xfrm>
              <a:off x="10750163" y="5778038"/>
              <a:ext cx="938254" cy="62108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546A2D-B58C-533B-BE6F-3296212B3981}"/>
                </a:ext>
              </a:extLst>
            </p:cNvPr>
            <p:cNvSpPr/>
            <p:nvPr/>
          </p:nvSpPr>
          <p:spPr>
            <a:xfrm>
              <a:off x="10299387" y="4576504"/>
              <a:ext cx="918905" cy="1184666"/>
            </a:xfrm>
            <a:custGeom>
              <a:avLst/>
              <a:gdLst>
                <a:gd name="connsiteX0" fmla="*/ 0 w 918905"/>
                <a:gd name="connsiteY0" fmla="*/ 0 h 1184666"/>
                <a:gd name="connsiteX1" fmla="*/ 918905 w 918905"/>
                <a:gd name="connsiteY1" fmla="*/ 0 h 1184666"/>
                <a:gd name="connsiteX2" fmla="*/ 918905 w 918905"/>
                <a:gd name="connsiteY2" fmla="*/ 1184666 h 118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905" h="1184666">
                  <a:moveTo>
                    <a:pt x="0" y="0"/>
                  </a:moveTo>
                  <a:lnTo>
                    <a:pt x="918905" y="0"/>
                  </a:lnTo>
                  <a:lnTo>
                    <a:pt x="918905" y="118466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8E28683-1F61-62AB-FBC8-99BE67B8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26AA5F6A-B424-2FC3-7BAE-7EF78467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8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BC62-2543-7CC8-D49D-8235EA1E6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3689"/>
            <a:ext cx="9144000" cy="2387600"/>
          </a:xfrm>
        </p:spPr>
        <p:txBody>
          <a:bodyPr/>
          <a:lstStyle/>
          <a:p>
            <a:r>
              <a:rPr lang="en-AU" dirty="0"/>
              <a:t>Microarchitectural</a:t>
            </a:r>
            <a:br>
              <a:rPr lang="en-AU" dirty="0"/>
            </a:br>
            <a:r>
              <a:rPr lang="en-AU" dirty="0"/>
              <a:t>Data Sampling</a:t>
            </a:r>
          </a:p>
        </p:txBody>
      </p:sp>
      <p:pic>
        <p:nvPicPr>
          <p:cNvPr id="4" name="Picture 10" descr="MDS Attacks: Microarchitectural Data Sampling">
            <a:extLst>
              <a:ext uri="{FF2B5EF4-FFF2-40B4-BE49-F238E27FC236}">
                <a16:creationId xmlns:a16="http://schemas.microsoft.com/office/drawing/2014/main" id="{68103FB1-3816-06A6-7BDE-77B15EA8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95" b="89862" l="9914" r="89655">
                        <a14:foregroundMark x1="27155" y1="42396" x2="27586" y2="70968"/>
                        <a14:foregroundMark x1="37069" y1="8295" x2="37931" y2="17051"/>
                        <a14:foregroundMark x1="20259" y1="14286" x2="28017" y2="18894"/>
                        <a14:foregroundMark x1="66810" y1="38710" x2="66810" y2="38710"/>
                        <a14:foregroundMark x1="66810" y1="38710" x2="64224" y2="41014"/>
                        <a14:foregroundMark x1="66810" y1="31336" x2="64655" y2="49770"/>
                        <a14:foregroundMark x1="66379" y1="33180" x2="67241" y2="46083"/>
                        <a14:foregroundMark x1="67241" y1="46083" x2="63793" y2="34101"/>
                        <a14:foregroundMark x1="63793" y1="34101" x2="59483" y2="41475"/>
                        <a14:foregroundMark x1="68966" y1="34562" x2="68103" y2="33641"/>
                        <a14:foregroundMark x1="41379" y1="47005" x2="43103" y2="35945"/>
                        <a14:foregroundMark x1="43103" y1="35945" x2="56466" y2="39631"/>
                        <a14:foregroundMark x1="56466" y1="39631" x2="56466" y2="45622"/>
                        <a14:foregroundMark x1="56897" y1="41935" x2="55172" y2="40092"/>
                        <a14:foregroundMark x1="63793" y1="52995" x2="65517" y2="64977"/>
                        <a14:foregroundMark x1="65517" y1="64977" x2="68103" y2="60369"/>
                        <a14:foregroundMark x1="53017" y1="54378" x2="47414" y2="64977"/>
                        <a14:foregroundMark x1="47414" y1="64977" x2="54310" y2="61751"/>
                        <a14:foregroundMark x1="37500" y1="11982" x2="37500" y2="11982"/>
                        <a14:foregroundMark x1="26293" y1="87558" x2="30603" y2="81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98" y="680743"/>
            <a:ext cx="4633603" cy="433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EA317-7413-32AC-7349-361383C8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00659-04BA-2E3E-94C0-638B54BD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42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E6EFA1-AEF2-4A8A-8927-F848AB069F31}"/>
              </a:ext>
            </a:extLst>
          </p:cNvPr>
          <p:cNvGrpSpPr/>
          <p:nvPr/>
        </p:nvGrpSpPr>
        <p:grpSpPr>
          <a:xfrm>
            <a:off x="3116494" y="3155124"/>
            <a:ext cx="4727026" cy="2003461"/>
            <a:chOff x="6375260" y="4321704"/>
            <a:chExt cx="4727026" cy="20034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024879-2B69-48AB-B3D9-E1C36F93D4E8}"/>
                </a:ext>
              </a:extLst>
            </p:cNvPr>
            <p:cNvSpPr/>
            <p:nvPr/>
          </p:nvSpPr>
          <p:spPr>
            <a:xfrm>
              <a:off x="6375260" y="4432584"/>
              <a:ext cx="4727026" cy="1892581"/>
            </a:xfrm>
            <a:prstGeom prst="rect">
              <a:avLst/>
            </a:prstGeom>
            <a:solidFill>
              <a:srgbClr val="FAE6FA"/>
            </a:solidFill>
            <a:ln cap="rnd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Memory Pipeline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ED3162-9BA6-4567-A0F6-075B8772F852}"/>
                </a:ext>
              </a:extLst>
            </p:cNvPr>
            <p:cNvSpPr/>
            <p:nvPr/>
          </p:nvSpPr>
          <p:spPr>
            <a:xfrm>
              <a:off x="9009412" y="4627634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L1 Cache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3073C3-6589-4E79-BBEC-4DDFD891B580}"/>
                </a:ext>
              </a:extLst>
            </p:cNvPr>
            <p:cNvSpPr/>
            <p:nvPr/>
          </p:nvSpPr>
          <p:spPr>
            <a:xfrm>
              <a:off x="9009412" y="5438213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L2 Cache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71DC01-9707-4051-850E-DD6D24EFEB60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4356527"/>
              <a:ext cx="0" cy="308386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ACF97E-96EC-4818-B4D4-A17351C82A6C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5061670"/>
              <a:ext cx="0" cy="444699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29B02F-AB61-4F3D-8683-6989ED9E029B}"/>
                </a:ext>
              </a:extLst>
            </p:cNvPr>
            <p:cNvCxnSpPr>
              <a:cxnSpLocks/>
            </p:cNvCxnSpPr>
            <p:nvPr/>
          </p:nvCxnSpPr>
          <p:spPr>
            <a:xfrm>
              <a:off x="8678232" y="4321704"/>
              <a:ext cx="1202077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79778F-347A-4E35-BC6C-14CF0A1F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the data is not in the cache?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7D9C-6167-466F-BDDA-83297F26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53</a:t>
            </a:fld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797C61-4CD1-483D-8A9E-D84DE4394F05}"/>
              </a:ext>
            </a:extLst>
          </p:cNvPr>
          <p:cNvSpPr/>
          <p:nvPr/>
        </p:nvSpPr>
        <p:spPr>
          <a:xfrm>
            <a:off x="3116494" y="1846906"/>
            <a:ext cx="4727026" cy="11250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Execution Engine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C3FF0-C8CA-4F89-8053-48051BFDC0A6}"/>
              </a:ext>
            </a:extLst>
          </p:cNvPr>
          <p:cNvCxnSpPr/>
          <p:nvPr/>
        </p:nvCxnSpPr>
        <p:spPr>
          <a:xfrm flipV="1">
            <a:off x="5419466" y="2692787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389ABB-EA0C-42EB-8B46-4B65C68890E1}"/>
              </a:ext>
            </a:extLst>
          </p:cNvPr>
          <p:cNvGrpSpPr/>
          <p:nvPr/>
        </p:nvGrpSpPr>
        <p:grpSpPr>
          <a:xfrm>
            <a:off x="3380568" y="3155124"/>
            <a:ext cx="3240975" cy="2239891"/>
            <a:chOff x="6639334" y="4321704"/>
            <a:chExt cx="3240975" cy="22398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AEB1C3-1CC6-42DA-B335-1984076E9856}"/>
                </a:ext>
              </a:extLst>
            </p:cNvPr>
            <p:cNvSpPr/>
            <p:nvPr/>
          </p:nvSpPr>
          <p:spPr>
            <a:xfrm>
              <a:off x="6639334" y="4627634"/>
              <a:ext cx="1828800" cy="731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Line Fill Buffers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D9A78F-8ECA-4713-AD15-58C0BDA0308A}"/>
                </a:ext>
              </a:extLst>
            </p:cNvPr>
            <p:cNvCxnSpPr/>
            <p:nvPr/>
          </p:nvCxnSpPr>
          <p:spPr>
            <a:xfrm>
              <a:off x="7506978" y="4321704"/>
              <a:ext cx="2373331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BCF5DD-4B3D-4DD0-9C9E-5CFFDAD1C52E}"/>
                </a:ext>
              </a:extLst>
            </p:cNvPr>
            <p:cNvCxnSpPr/>
            <p:nvPr/>
          </p:nvCxnSpPr>
          <p:spPr>
            <a:xfrm>
              <a:off x="7506978" y="4321704"/>
              <a:ext cx="0" cy="462337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F45591-38D0-4D3D-89B7-062BD3FC559A}"/>
                </a:ext>
              </a:extLst>
            </p:cNvPr>
            <p:cNvCxnSpPr/>
            <p:nvPr/>
          </p:nvCxnSpPr>
          <p:spPr>
            <a:xfrm flipH="1">
              <a:off x="7506978" y="5672071"/>
              <a:ext cx="1633591" cy="0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3DEE7F-8AE9-45B7-8B5E-E6CDB1323E33}"/>
                </a:ext>
              </a:extLst>
            </p:cNvPr>
            <p:cNvCxnSpPr>
              <a:cxnSpLocks/>
            </p:cNvCxnSpPr>
            <p:nvPr/>
          </p:nvCxnSpPr>
          <p:spPr>
            <a:xfrm>
              <a:off x="7506978" y="5250262"/>
              <a:ext cx="0" cy="1311333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BC5338-9FF1-449F-AC25-CBA62A94B865}"/>
              </a:ext>
            </a:extLst>
          </p:cNvPr>
          <p:cNvCxnSpPr/>
          <p:nvPr/>
        </p:nvCxnSpPr>
        <p:spPr>
          <a:xfrm flipV="1">
            <a:off x="5397928" y="1627880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4E8FBE9-FFA9-4803-9F3F-941D315AB7D5}"/>
              </a:ext>
            </a:extLst>
          </p:cNvPr>
          <p:cNvSpPr/>
          <p:nvPr/>
        </p:nvSpPr>
        <p:spPr>
          <a:xfrm>
            <a:off x="4306103" y="2181178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Physical Address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C00692-0353-45DF-AE48-FB05BC6E8292}"/>
              </a:ext>
            </a:extLst>
          </p:cNvPr>
          <p:cNvSpPr/>
          <p:nvPr/>
        </p:nvSpPr>
        <p:spPr>
          <a:xfrm>
            <a:off x="5585973" y="3529329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Physical Address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47C1B-E6CC-4F7B-833E-2B22C3644F94}"/>
              </a:ext>
            </a:extLst>
          </p:cNvPr>
          <p:cNvSpPr/>
          <p:nvPr/>
        </p:nvSpPr>
        <p:spPr>
          <a:xfrm>
            <a:off x="3266279" y="5676637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8C2CE4-CF08-4208-BDBE-76F1987B8A50}"/>
              </a:ext>
            </a:extLst>
          </p:cNvPr>
          <p:cNvSpPr/>
          <p:nvPr/>
        </p:nvSpPr>
        <p:spPr>
          <a:xfrm>
            <a:off x="3235223" y="3691277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D2E4B6-4289-478D-8323-04AE3DA04A2B}"/>
              </a:ext>
            </a:extLst>
          </p:cNvPr>
          <p:cNvSpPr/>
          <p:nvPr/>
        </p:nvSpPr>
        <p:spPr>
          <a:xfrm>
            <a:off x="3222460" y="3670140"/>
            <a:ext cx="2257547" cy="3472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D5EAB38-9893-815A-7AAB-3FE0EFB8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760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0277 L -0.0056 0.1162 L 0.09336 0.11481 L 0.09245 0.1958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0.18515 -0.0196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8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00248 -0.289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19388 -0.020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0024 L -0.00924 -0.10533 L 0.08724 -0.10394 L 0.08242 -0.2187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3" grpId="0" animBg="1"/>
      <p:bldP spid="3" grpId="1" animBg="1"/>
      <p:bldP spid="5" grpId="0" animBg="1"/>
      <p:bldP spid="5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6D22-20FA-41E3-8A7E-2276F14B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Microarchitectural Data Sampling (MDS)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2A09-79A8-49E2-8757-44D1B6CF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9048"/>
            <a:ext cx="6639331" cy="6108951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Data leaks not only from the cache</a:t>
            </a:r>
          </a:p>
          <a:p>
            <a:endParaRPr lang="en-AU" dirty="0"/>
          </a:p>
          <a:p>
            <a:r>
              <a:rPr lang="en-AU" dirty="0"/>
              <a:t>There are multiple buffers that can leak information</a:t>
            </a:r>
          </a:p>
          <a:p>
            <a:pPr lvl="1"/>
            <a:r>
              <a:rPr lang="en-AU" dirty="0"/>
              <a:t>Line fill buffers – used when filling the cache</a:t>
            </a:r>
          </a:p>
          <a:p>
            <a:pPr lvl="1"/>
            <a:r>
              <a:rPr lang="en-AU" dirty="0"/>
              <a:t>Store buffers – reorder load and store instructions</a:t>
            </a:r>
          </a:p>
          <a:p>
            <a:pPr lvl="1"/>
            <a:r>
              <a:rPr lang="en-AU" dirty="0"/>
              <a:t>Load Ports – some other cases</a:t>
            </a:r>
          </a:p>
          <a:p>
            <a:endParaRPr lang="en-AU" dirty="0"/>
          </a:p>
          <a:p>
            <a:r>
              <a:rPr lang="en-AU" dirty="0"/>
              <a:t>Bonus: traps are not necessary</a:t>
            </a:r>
          </a:p>
          <a:p>
            <a:pPr lvl="1"/>
            <a:r>
              <a:rPr lang="en-AU" dirty="0"/>
              <a:t>Microcode assists</a:t>
            </a:r>
          </a:p>
          <a:p>
            <a:pPr lvl="1"/>
            <a:r>
              <a:rPr lang="en-AU" dirty="0"/>
              <a:t>TSX abort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5F2EB3-9CE0-4D52-AE67-576346B54984}"/>
              </a:ext>
            </a:extLst>
          </p:cNvPr>
          <p:cNvGrpSpPr/>
          <p:nvPr/>
        </p:nvGrpSpPr>
        <p:grpSpPr>
          <a:xfrm>
            <a:off x="6375260" y="3013486"/>
            <a:ext cx="4727026" cy="3311679"/>
            <a:chOff x="6375260" y="2984303"/>
            <a:chExt cx="4727026" cy="33116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553C66-740B-4172-A7F8-DBD5CC9A59BB}"/>
                </a:ext>
              </a:extLst>
            </p:cNvPr>
            <p:cNvGrpSpPr/>
            <p:nvPr/>
          </p:nvGrpSpPr>
          <p:grpSpPr>
            <a:xfrm>
              <a:off x="6375260" y="2984303"/>
              <a:ext cx="4727026" cy="3311679"/>
              <a:chOff x="3732487" y="594252"/>
              <a:chExt cx="4727026" cy="393568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E8804C8-2E2C-4B29-81A2-0710E5A4FE5E}"/>
                  </a:ext>
                </a:extLst>
              </p:cNvPr>
              <p:cNvGrpSpPr/>
              <p:nvPr/>
            </p:nvGrpSpPr>
            <p:grpSpPr>
              <a:xfrm>
                <a:off x="3732487" y="594252"/>
                <a:ext cx="4727026" cy="1337024"/>
                <a:chOff x="3732487" y="594252"/>
                <a:chExt cx="4727026" cy="1337024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145BF5D-29CD-43E8-BE20-6D0322B70029}"/>
                    </a:ext>
                  </a:extLst>
                </p:cNvPr>
                <p:cNvSpPr/>
                <p:nvPr/>
              </p:nvSpPr>
              <p:spPr>
                <a:xfrm>
                  <a:off x="3732487" y="594252"/>
                  <a:ext cx="4727026" cy="133702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Execution Engine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1CCF34-2566-47D6-A1FC-94D0520C94A0}"/>
                    </a:ext>
                  </a:extLst>
                </p:cNvPr>
                <p:cNvSpPr/>
                <p:nvPr/>
              </p:nvSpPr>
              <p:spPr>
                <a:xfrm>
                  <a:off x="3732487" y="1520163"/>
                  <a:ext cx="1828800" cy="4111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Store Buffers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B9200E-AA62-4FB2-B726-39870B1B9F60}"/>
                  </a:ext>
                </a:extLst>
              </p:cNvPr>
              <p:cNvGrpSpPr/>
              <p:nvPr/>
            </p:nvGrpSpPr>
            <p:grpSpPr>
              <a:xfrm>
                <a:off x="3732487" y="2280745"/>
                <a:ext cx="4727026" cy="2249192"/>
                <a:chOff x="3732487" y="2280745"/>
                <a:chExt cx="4727026" cy="2249192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AD49CC0-DBBA-4581-B51F-325949D3496A}"/>
                    </a:ext>
                  </a:extLst>
                </p:cNvPr>
                <p:cNvSpPr/>
                <p:nvPr/>
              </p:nvSpPr>
              <p:spPr>
                <a:xfrm>
                  <a:off x="3732487" y="2280745"/>
                  <a:ext cx="4727026" cy="2249192"/>
                </a:xfrm>
                <a:prstGeom prst="rect">
                  <a:avLst/>
                </a:prstGeom>
                <a:solidFill>
                  <a:srgbClr val="FAE6FA"/>
                </a:solidFill>
                <a:ln cap="rnd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0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Memory Pipeline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7040762-7715-4038-8318-5BA6A24D0D63}"/>
                    </a:ext>
                  </a:extLst>
                </p:cNvPr>
                <p:cNvGrpSpPr/>
                <p:nvPr/>
              </p:nvGrpSpPr>
              <p:grpSpPr>
                <a:xfrm>
                  <a:off x="3996561" y="2512547"/>
                  <a:ext cx="4198878" cy="1519159"/>
                  <a:chOff x="4029325" y="2392307"/>
                  <a:chExt cx="4198878" cy="1519159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4F9BBEB-F97F-4AA0-A592-E47E684521E2}"/>
                      </a:ext>
                    </a:extLst>
                  </p:cNvPr>
                  <p:cNvSpPr/>
                  <p:nvPr/>
                </p:nvSpPr>
                <p:spPr>
                  <a:xfrm>
                    <a:off x="4029325" y="2392307"/>
                    <a:ext cx="1828800" cy="8696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>
                        <a:solidFill>
                          <a:schemeClr val="tx1"/>
                        </a:solidFill>
                      </a:rPr>
                      <a:t>Line Fill Buffers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3B7EC6A-BA92-4EF7-9840-21C850C1A481}"/>
                      </a:ext>
                    </a:extLst>
                  </p:cNvPr>
                  <p:cNvSpPr/>
                  <p:nvPr/>
                </p:nvSpPr>
                <p:spPr>
                  <a:xfrm>
                    <a:off x="6399403" y="2392307"/>
                    <a:ext cx="1828800" cy="5558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>
                        <a:solidFill>
                          <a:schemeClr val="tx1"/>
                        </a:solidFill>
                      </a:rPr>
                      <a:t>L1 Cache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4D2995CF-7030-47AB-8F9F-5E728EF06A6E}"/>
                      </a:ext>
                    </a:extLst>
                  </p:cNvPr>
                  <p:cNvSpPr/>
                  <p:nvPr/>
                </p:nvSpPr>
                <p:spPr>
                  <a:xfrm>
                    <a:off x="6399403" y="3355620"/>
                    <a:ext cx="1828800" cy="5558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cap="rnd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>
                        <a:solidFill>
                          <a:schemeClr val="tx1"/>
                        </a:solidFill>
                      </a:rPr>
                      <a:t>L2 Cache</a:t>
                    </a:r>
                  </a:p>
                </p:txBody>
              </p:sp>
            </p:grp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704234-A161-4F31-A4BC-830018BF678A}"/>
                </a:ext>
              </a:extLst>
            </p:cNvPr>
            <p:cNvCxnSpPr/>
            <p:nvPr/>
          </p:nvCxnSpPr>
          <p:spPr>
            <a:xfrm>
              <a:off x="7506978" y="4292521"/>
              <a:ext cx="2373331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97AAE7-8C2C-45AE-95DF-BE4E422CFDBE}"/>
                </a:ext>
              </a:extLst>
            </p:cNvPr>
            <p:cNvCxnSpPr/>
            <p:nvPr/>
          </p:nvCxnSpPr>
          <p:spPr>
            <a:xfrm flipV="1">
              <a:off x="8678232" y="3830184"/>
              <a:ext cx="0" cy="441789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C5C83A-F6D9-414F-A5A6-3C04832F74B7}"/>
                </a:ext>
              </a:extLst>
            </p:cNvPr>
            <p:cNvCxnSpPr/>
            <p:nvPr/>
          </p:nvCxnSpPr>
          <p:spPr>
            <a:xfrm>
              <a:off x="7506978" y="4292521"/>
              <a:ext cx="0" cy="462337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9B096D-79F5-4B85-AAE5-B706C1834D99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4327344"/>
              <a:ext cx="0" cy="308386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3F9EFA-2A8B-474A-B44A-B20267AAFE75}"/>
                </a:ext>
              </a:extLst>
            </p:cNvPr>
            <p:cNvCxnSpPr>
              <a:cxnSpLocks/>
            </p:cNvCxnSpPr>
            <p:nvPr/>
          </p:nvCxnSpPr>
          <p:spPr>
            <a:xfrm>
              <a:off x="9880309" y="5032487"/>
              <a:ext cx="0" cy="444699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A45C69-EFB0-42B7-8969-F85216BF00B1}"/>
                </a:ext>
              </a:extLst>
            </p:cNvPr>
            <p:cNvCxnSpPr/>
            <p:nvPr/>
          </p:nvCxnSpPr>
          <p:spPr>
            <a:xfrm flipH="1">
              <a:off x="7506978" y="5642888"/>
              <a:ext cx="1633591" cy="0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BE8867-9131-4BBA-A345-125CC0718DFB}"/>
              </a:ext>
            </a:extLst>
          </p:cNvPr>
          <p:cNvGrpSpPr/>
          <p:nvPr/>
        </p:nvGrpSpPr>
        <p:grpSpPr>
          <a:xfrm>
            <a:off x="10527581" y="3156754"/>
            <a:ext cx="1410691" cy="1627287"/>
            <a:chOff x="10527581" y="2534184"/>
            <a:chExt cx="1410691" cy="1627287"/>
          </a:xfrm>
        </p:grpSpPr>
        <p:pic>
          <p:nvPicPr>
            <p:cNvPr id="20" name="Picture 2" descr="Meltdown (security vulnerability) - Wikipedia">
              <a:extLst>
                <a:ext uri="{FF2B5EF4-FFF2-40B4-BE49-F238E27FC236}">
                  <a16:creationId xmlns:a16="http://schemas.microsoft.com/office/drawing/2014/main" id="{A49CBF65-6397-475E-A646-086A343F1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6613" y="2534184"/>
              <a:ext cx="451659" cy="87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3B3527-5F18-4565-B198-16722EF3FDE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10527581" y="2973438"/>
              <a:ext cx="959032" cy="1188033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A74E85C-4078-4A82-A29E-D2F5DF2034AA}"/>
              </a:ext>
            </a:extLst>
          </p:cNvPr>
          <p:cNvCxnSpPr>
            <a:cxnSpLocks/>
          </p:cNvCxnSpPr>
          <p:nvPr/>
        </p:nvCxnSpPr>
        <p:spPr>
          <a:xfrm>
            <a:off x="7506978" y="5250262"/>
            <a:ext cx="0" cy="131133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2F1A3F93-6421-4D42-B914-12BF264B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54</a:t>
            </a:fld>
            <a:endParaRPr lang="en-AU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FCC86B3-983A-4794-856F-6A65DD64BCBA}"/>
              </a:ext>
            </a:extLst>
          </p:cNvPr>
          <p:cNvSpPr txBox="1">
            <a:spLocks/>
          </p:cNvSpPr>
          <p:nvPr/>
        </p:nvSpPr>
        <p:spPr>
          <a:xfrm>
            <a:off x="6219219" y="278676"/>
            <a:ext cx="5972783" cy="6108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dirty="0"/>
              <a:t>Countermeasure:</a:t>
            </a:r>
          </a:p>
          <a:p>
            <a:pPr lvl="1"/>
            <a:r>
              <a:rPr lang="en-AU" dirty="0"/>
              <a:t>Prevent access to sensitive data</a:t>
            </a:r>
          </a:p>
          <a:p>
            <a:pPr lvl="1"/>
            <a:r>
              <a:rPr lang="en-AU" dirty="0"/>
              <a:t>Flush buffers containing sensitive data</a:t>
            </a:r>
          </a:p>
          <a:p>
            <a:pPr lvl="1"/>
            <a:r>
              <a:rPr lang="en-AU" dirty="0"/>
              <a:t>Zero sensitive data</a:t>
            </a:r>
          </a:p>
          <a:p>
            <a:endParaRPr lang="en-AU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EAD132-3842-A5E8-24C2-1B312B3B6F7B}"/>
              </a:ext>
            </a:extLst>
          </p:cNvPr>
          <p:cNvGrpSpPr/>
          <p:nvPr/>
        </p:nvGrpSpPr>
        <p:grpSpPr>
          <a:xfrm>
            <a:off x="5003126" y="3728881"/>
            <a:ext cx="2086248" cy="1203273"/>
            <a:chOff x="5003126" y="3728881"/>
            <a:chExt cx="2086248" cy="120327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3ADA4-1462-498C-81D2-DBEB5BB17575}"/>
                </a:ext>
              </a:extLst>
            </p:cNvPr>
            <p:cNvCxnSpPr>
              <a:cxnSpLocks/>
            </p:cNvCxnSpPr>
            <p:nvPr/>
          </p:nvCxnSpPr>
          <p:spPr>
            <a:xfrm>
              <a:off x="5902716" y="4330518"/>
              <a:ext cx="1186658" cy="530974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364023-1521-43C1-B75A-373B12368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6989" y="4018104"/>
              <a:ext cx="638360" cy="227678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0" descr="MDS Attacks: Microarchitectural Data Sampling">
              <a:extLst>
                <a:ext uri="{FF2B5EF4-FFF2-40B4-BE49-F238E27FC236}">
                  <a16:creationId xmlns:a16="http://schemas.microsoft.com/office/drawing/2014/main" id="{1C05F243-C026-21A0-98F3-8A31D171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295" b="89862" l="9914" r="89655">
                          <a14:foregroundMark x1="27155" y1="42396" x2="27586" y2="70968"/>
                          <a14:foregroundMark x1="37069" y1="8295" x2="37931" y2="17051"/>
                          <a14:foregroundMark x1="20259" y1="14286" x2="28017" y2="18894"/>
                          <a14:foregroundMark x1="66810" y1="38710" x2="66810" y2="38710"/>
                          <a14:foregroundMark x1="66810" y1="38710" x2="64224" y2="41014"/>
                          <a14:foregroundMark x1="66810" y1="31336" x2="64655" y2="49770"/>
                          <a14:foregroundMark x1="66379" y1="33180" x2="67241" y2="46083"/>
                          <a14:foregroundMark x1="67241" y1="46083" x2="63793" y2="34101"/>
                          <a14:foregroundMark x1="63793" y1="34101" x2="59483" y2="41475"/>
                          <a14:foregroundMark x1="68966" y1="34562" x2="68103" y2="33641"/>
                          <a14:foregroundMark x1="41379" y1="47005" x2="43103" y2="35945"/>
                          <a14:foregroundMark x1="43103" y1="35945" x2="56466" y2="39631"/>
                          <a14:foregroundMark x1="56466" y1="39631" x2="56466" y2="45622"/>
                          <a14:foregroundMark x1="56897" y1="41935" x2="55172" y2="40092"/>
                          <a14:foregroundMark x1="63793" y1="52995" x2="65517" y2="64977"/>
                          <a14:foregroundMark x1="65517" y1="64977" x2="68103" y2="60369"/>
                          <a14:foregroundMark x1="53017" y1="54378" x2="47414" y2="64977"/>
                          <a14:foregroundMark x1="47414" y1="64977" x2="54310" y2="61751"/>
                          <a14:foregroundMark x1="37500" y1="11982" x2="37500" y2="11982"/>
                          <a14:foregroundMark x1="26293" y1="87558" x2="30603" y2="811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126" y="3728881"/>
              <a:ext cx="1286448" cy="120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541C153E-EE2A-59CC-390D-D934F7C1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41143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BB690-4FFF-4629-ACB5-64A29CB1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can move data to buffers after they are flushed</a:t>
            </a:r>
          </a:p>
          <a:p>
            <a:endParaRPr lang="en-AU" dirty="0"/>
          </a:p>
          <a:p>
            <a:r>
              <a:rPr lang="en-AU" dirty="0" err="1"/>
              <a:t>CacheOut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L1 eviction go to the line fill buffers</a:t>
            </a:r>
          </a:p>
          <a:p>
            <a:pPr lvl="1"/>
            <a:r>
              <a:rPr lang="en-AU" dirty="0"/>
              <a:t>Revives Foreshadow</a:t>
            </a:r>
          </a:p>
          <a:p>
            <a:pPr lvl="1"/>
            <a:endParaRPr lang="en-AU" dirty="0"/>
          </a:p>
          <a:p>
            <a:r>
              <a:rPr lang="en-AU" dirty="0" err="1"/>
              <a:t>CrossTalk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Can read from a staging buffer</a:t>
            </a:r>
            <a:br>
              <a:rPr lang="en-AU" dirty="0"/>
            </a:br>
            <a:r>
              <a:rPr lang="en-AU" dirty="0"/>
              <a:t>via the line fill buffers</a:t>
            </a:r>
          </a:p>
          <a:p>
            <a:pPr lvl="1"/>
            <a:r>
              <a:rPr lang="en-AU" dirty="0"/>
              <a:t>Can steel randomness from SGX </a:t>
            </a:r>
            <a:br>
              <a:rPr lang="en-AU" dirty="0"/>
            </a:br>
            <a:r>
              <a:rPr lang="en-AU" dirty="0"/>
              <a:t>enclave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4952BD-9727-4C69-972E-AE445008543E}"/>
              </a:ext>
            </a:extLst>
          </p:cNvPr>
          <p:cNvGrpSpPr/>
          <p:nvPr/>
        </p:nvGrpSpPr>
        <p:grpSpPr>
          <a:xfrm>
            <a:off x="6096000" y="1904533"/>
            <a:ext cx="4727026" cy="3311679"/>
            <a:chOff x="3732487" y="594252"/>
            <a:chExt cx="4727026" cy="39356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790616-5FA3-4A85-B948-C274F8ED8CB7}"/>
                </a:ext>
              </a:extLst>
            </p:cNvPr>
            <p:cNvGrpSpPr/>
            <p:nvPr/>
          </p:nvGrpSpPr>
          <p:grpSpPr>
            <a:xfrm>
              <a:off x="3732487" y="594252"/>
              <a:ext cx="4727026" cy="1337024"/>
              <a:chOff x="3732487" y="594252"/>
              <a:chExt cx="4727026" cy="133702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F97559-5960-4C8E-A89D-19F096F43882}"/>
                  </a:ext>
                </a:extLst>
              </p:cNvPr>
              <p:cNvSpPr/>
              <p:nvPr/>
            </p:nvSpPr>
            <p:spPr>
              <a:xfrm>
                <a:off x="3732487" y="594252"/>
                <a:ext cx="4727026" cy="13370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solidFill>
                      <a:schemeClr val="tx1"/>
                    </a:solidFill>
                  </a:rPr>
                  <a:t>Execution Engine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845B61-5DC2-4E2D-9E3C-9411F4F6EB43}"/>
                  </a:ext>
                </a:extLst>
              </p:cNvPr>
              <p:cNvSpPr/>
              <p:nvPr/>
            </p:nvSpPr>
            <p:spPr>
              <a:xfrm>
                <a:off x="3732487" y="1520163"/>
                <a:ext cx="1828800" cy="411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solidFill>
                      <a:schemeClr val="tx1"/>
                    </a:solidFill>
                  </a:rPr>
                  <a:t>Store Buffers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36F4C6-F65D-4769-B164-92CF3BA59750}"/>
                </a:ext>
              </a:extLst>
            </p:cNvPr>
            <p:cNvGrpSpPr/>
            <p:nvPr/>
          </p:nvGrpSpPr>
          <p:grpSpPr>
            <a:xfrm>
              <a:off x="3732487" y="2280745"/>
              <a:ext cx="4727026" cy="2249192"/>
              <a:chOff x="3732487" y="2280745"/>
              <a:chExt cx="4727026" cy="224919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81D02BE-9FF7-41B3-A181-0FEBB1CA3492}"/>
                  </a:ext>
                </a:extLst>
              </p:cNvPr>
              <p:cNvSpPr/>
              <p:nvPr/>
            </p:nvSpPr>
            <p:spPr>
              <a:xfrm>
                <a:off x="3732487" y="2280745"/>
                <a:ext cx="4727026" cy="2249192"/>
              </a:xfrm>
              <a:prstGeom prst="rect">
                <a:avLst/>
              </a:prstGeom>
              <a:solidFill>
                <a:srgbClr val="FAE6FA"/>
              </a:solidFill>
              <a:ln cap="rnd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AU" dirty="0">
                    <a:solidFill>
                      <a:schemeClr val="tx1"/>
                    </a:solidFill>
                  </a:rPr>
                  <a:t>Memory Pipeline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17806D-4B75-4A51-8219-0120B8E96080}"/>
                  </a:ext>
                </a:extLst>
              </p:cNvPr>
              <p:cNvGrpSpPr/>
              <p:nvPr/>
            </p:nvGrpSpPr>
            <p:grpSpPr>
              <a:xfrm>
                <a:off x="3996561" y="2512547"/>
                <a:ext cx="4198878" cy="1519159"/>
                <a:chOff x="4029325" y="2392307"/>
                <a:chExt cx="4198878" cy="151915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C4E3924-52C8-440C-B563-E3679128BD92}"/>
                    </a:ext>
                  </a:extLst>
                </p:cNvPr>
                <p:cNvSpPr/>
                <p:nvPr/>
              </p:nvSpPr>
              <p:spPr>
                <a:xfrm>
                  <a:off x="4029325" y="2392307"/>
                  <a:ext cx="1828800" cy="8696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Line Fill Buffers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7D0E926-E005-4753-9AE4-63CC154680B9}"/>
                    </a:ext>
                  </a:extLst>
                </p:cNvPr>
                <p:cNvSpPr/>
                <p:nvPr/>
              </p:nvSpPr>
              <p:spPr>
                <a:xfrm>
                  <a:off x="6399403" y="2392307"/>
                  <a:ext cx="1828800" cy="555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L1 Cache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5D979E-7303-444D-82EF-EA3F227A8228}"/>
                    </a:ext>
                  </a:extLst>
                </p:cNvPr>
                <p:cNvSpPr/>
                <p:nvPr/>
              </p:nvSpPr>
              <p:spPr>
                <a:xfrm>
                  <a:off x="6399403" y="3355620"/>
                  <a:ext cx="1828800" cy="5558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>
                      <a:solidFill>
                        <a:schemeClr val="tx1"/>
                      </a:solidFill>
                    </a:rPr>
                    <a:t>L2 Cache</a:t>
                  </a:r>
                </a:p>
              </p:txBody>
            </p:sp>
          </p:grpSp>
        </p:grp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47FCA-517A-46FB-A045-3E978D035212}"/>
              </a:ext>
            </a:extLst>
          </p:cNvPr>
          <p:cNvCxnSpPr/>
          <p:nvPr/>
        </p:nvCxnSpPr>
        <p:spPr>
          <a:xfrm>
            <a:off x="7227718" y="3212751"/>
            <a:ext cx="2373331" cy="0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6332F3-6B06-4581-9329-B3560027B29C}"/>
              </a:ext>
            </a:extLst>
          </p:cNvPr>
          <p:cNvCxnSpPr/>
          <p:nvPr/>
        </p:nvCxnSpPr>
        <p:spPr>
          <a:xfrm flipV="1">
            <a:off x="8398972" y="2750414"/>
            <a:ext cx="0" cy="44178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BB2A93-9C53-4614-BEF2-DF1FBBEE39F7}"/>
              </a:ext>
            </a:extLst>
          </p:cNvPr>
          <p:cNvCxnSpPr/>
          <p:nvPr/>
        </p:nvCxnSpPr>
        <p:spPr>
          <a:xfrm>
            <a:off x="7227718" y="3212751"/>
            <a:ext cx="0" cy="462337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690645-5A4F-4A5F-820D-A596F822905D}"/>
              </a:ext>
            </a:extLst>
          </p:cNvPr>
          <p:cNvCxnSpPr>
            <a:cxnSpLocks/>
          </p:cNvCxnSpPr>
          <p:nvPr/>
        </p:nvCxnSpPr>
        <p:spPr>
          <a:xfrm>
            <a:off x="9601049" y="3247574"/>
            <a:ext cx="0" cy="308386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1810C8-1D96-4A82-B15C-8B073E544FED}"/>
              </a:ext>
            </a:extLst>
          </p:cNvPr>
          <p:cNvCxnSpPr>
            <a:cxnSpLocks/>
          </p:cNvCxnSpPr>
          <p:nvPr/>
        </p:nvCxnSpPr>
        <p:spPr>
          <a:xfrm>
            <a:off x="9601049" y="3952717"/>
            <a:ext cx="0" cy="444699"/>
          </a:xfrm>
          <a:prstGeom prst="line">
            <a:avLst/>
          </a:prstGeom>
          <a:ln w="127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24D0D77-469D-440A-85C9-B67A2FAF2D91}"/>
              </a:ext>
            </a:extLst>
          </p:cNvPr>
          <p:cNvCxnSpPr/>
          <p:nvPr/>
        </p:nvCxnSpPr>
        <p:spPr>
          <a:xfrm flipH="1">
            <a:off x="7227718" y="4563118"/>
            <a:ext cx="1633591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1E777E-ABE3-4E48-BCF4-3983F4A3F0E4}"/>
              </a:ext>
            </a:extLst>
          </p:cNvPr>
          <p:cNvGrpSpPr/>
          <p:nvPr/>
        </p:nvGrpSpPr>
        <p:grpSpPr>
          <a:xfrm>
            <a:off x="6270658" y="4175067"/>
            <a:ext cx="4333982" cy="2452346"/>
            <a:chOff x="6270658" y="4175067"/>
            <a:chExt cx="4333982" cy="245234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24ACF4E-B4B7-46FD-BC7E-FD68E46818DB}"/>
                </a:ext>
              </a:extLst>
            </p:cNvPr>
            <p:cNvSpPr/>
            <p:nvPr/>
          </p:nvSpPr>
          <p:spPr>
            <a:xfrm>
              <a:off x="6270658" y="6159697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Last Level Cache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D646F9-A0FE-4C88-8655-4EC07DD45C28}"/>
                </a:ext>
              </a:extLst>
            </p:cNvPr>
            <p:cNvCxnSpPr>
              <a:cxnSpLocks/>
            </p:cNvCxnSpPr>
            <p:nvPr/>
          </p:nvCxnSpPr>
          <p:spPr>
            <a:xfrm>
              <a:off x="7227718" y="4175067"/>
              <a:ext cx="0" cy="2103307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C79FB9-6550-4A36-BA60-0AEB66665F5F}"/>
                </a:ext>
              </a:extLst>
            </p:cNvPr>
            <p:cNvSpPr/>
            <p:nvPr/>
          </p:nvSpPr>
          <p:spPr>
            <a:xfrm>
              <a:off x="8775840" y="6159697"/>
              <a:ext cx="1828800" cy="46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solidFill>
                    <a:schemeClr val="tx1"/>
                  </a:solidFill>
                </a:rPr>
                <a:t>Staging Buffer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414AC6-70B0-499A-858D-E09A41D8565C}"/>
                </a:ext>
              </a:extLst>
            </p:cNvPr>
            <p:cNvCxnSpPr>
              <a:cxnSpLocks/>
            </p:cNvCxnSpPr>
            <p:nvPr/>
          </p:nvCxnSpPr>
          <p:spPr>
            <a:xfrm>
              <a:off x="7274474" y="5729919"/>
              <a:ext cx="2397495" cy="0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7D14F69-D014-4321-A650-39A4AF066C9E}"/>
                </a:ext>
              </a:extLst>
            </p:cNvPr>
            <p:cNvCxnSpPr>
              <a:cxnSpLocks/>
            </p:cNvCxnSpPr>
            <p:nvPr/>
          </p:nvCxnSpPr>
          <p:spPr>
            <a:xfrm>
              <a:off x="9607399" y="5744118"/>
              <a:ext cx="0" cy="534256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372FAE-582E-49FF-AA2A-2A1B42CCDF5D}"/>
              </a:ext>
            </a:extLst>
          </p:cNvPr>
          <p:cNvGrpSpPr/>
          <p:nvPr/>
        </p:nvGrpSpPr>
        <p:grpSpPr>
          <a:xfrm>
            <a:off x="4837355" y="2047801"/>
            <a:ext cx="6821657" cy="1704738"/>
            <a:chOff x="2798086" y="1444686"/>
            <a:chExt cx="6821657" cy="1704738"/>
          </a:xfrm>
        </p:grpSpPr>
        <p:pic>
          <p:nvPicPr>
            <p:cNvPr id="1026" name="Picture 2" descr="Meltdown (security vulnerability) - Wikipedia">
              <a:extLst>
                <a:ext uri="{FF2B5EF4-FFF2-40B4-BE49-F238E27FC236}">
                  <a16:creationId xmlns:a16="http://schemas.microsoft.com/office/drawing/2014/main" id="{9793A2A2-093F-4A8A-8D57-3647632DB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084" y="1444686"/>
              <a:ext cx="451659" cy="87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DS Attacks: Microarchitectural Data Sampling">
              <a:extLst>
                <a:ext uri="{FF2B5EF4-FFF2-40B4-BE49-F238E27FC236}">
                  <a16:creationId xmlns:a16="http://schemas.microsoft.com/office/drawing/2014/main" id="{9B4002C9-53FE-4BF8-A97E-415178EEA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086" y="2051928"/>
              <a:ext cx="1105115" cy="103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C4F047-E3F8-4F84-A94E-BF309D9E1866}"/>
                </a:ext>
              </a:extLst>
            </p:cNvPr>
            <p:cNvCxnSpPr>
              <a:cxnSpLocks/>
              <a:stCxn id="1026" idx="1"/>
            </p:cNvCxnSpPr>
            <p:nvPr/>
          </p:nvCxnSpPr>
          <p:spPr>
            <a:xfrm flipH="1">
              <a:off x="8209052" y="1883940"/>
              <a:ext cx="959032" cy="1188033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564C8B-65DB-45FC-8040-DF8B7874F63D}"/>
                </a:ext>
              </a:extLst>
            </p:cNvPr>
            <p:cNvCxnSpPr>
              <a:cxnSpLocks/>
            </p:cNvCxnSpPr>
            <p:nvPr/>
          </p:nvCxnSpPr>
          <p:spPr>
            <a:xfrm>
              <a:off x="3584187" y="2618450"/>
              <a:ext cx="1186658" cy="530974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5A5DBA-728D-4CA1-9EBD-608E86435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460" y="2306036"/>
              <a:ext cx="638360" cy="227678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B7DEC5-B7FB-416C-B09D-85C3482F5718}"/>
              </a:ext>
            </a:extLst>
          </p:cNvPr>
          <p:cNvGrpSpPr/>
          <p:nvPr/>
        </p:nvGrpSpPr>
        <p:grpSpPr>
          <a:xfrm>
            <a:off x="7407684" y="3902407"/>
            <a:ext cx="4777487" cy="865749"/>
            <a:chOff x="5373384" y="3298004"/>
            <a:chExt cx="4777487" cy="865749"/>
          </a:xfrm>
        </p:grpSpPr>
        <p:pic>
          <p:nvPicPr>
            <p:cNvPr id="1036" name="Picture 12" descr="Intel Responds to ZombieLoad and CacheOut Attacks | Tom's Hardware">
              <a:extLst>
                <a:ext uri="{FF2B5EF4-FFF2-40B4-BE49-F238E27FC236}">
                  <a16:creationId xmlns:a16="http://schemas.microsoft.com/office/drawing/2014/main" id="{B850D033-A9C9-40A6-B41A-F4252D158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4764" y="3496568"/>
              <a:ext cx="1186107" cy="667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1D0796-FC13-4036-A2D8-95AF956937C4}"/>
                </a:ext>
              </a:extLst>
            </p:cNvPr>
            <p:cNvSpPr/>
            <p:nvPr/>
          </p:nvSpPr>
          <p:spPr>
            <a:xfrm>
              <a:off x="5373384" y="3298004"/>
              <a:ext cx="1828800" cy="514647"/>
            </a:xfrm>
            <a:custGeom>
              <a:avLst/>
              <a:gdLst>
                <a:gd name="connsiteX0" fmla="*/ 1828800 w 1828800"/>
                <a:gd name="connsiteY0" fmla="*/ 0 h 484015"/>
                <a:gd name="connsiteX1" fmla="*/ 1253447 w 1828800"/>
                <a:gd name="connsiteY1" fmla="*/ 328774 h 484015"/>
                <a:gd name="connsiteX2" fmla="*/ 308225 w 1828800"/>
                <a:gd name="connsiteY2" fmla="*/ 482886 h 484015"/>
                <a:gd name="connsiteX3" fmla="*/ 0 w 1828800"/>
                <a:gd name="connsiteY3" fmla="*/ 256854 h 484015"/>
                <a:gd name="connsiteX0" fmla="*/ 1828800 w 1828800"/>
                <a:gd name="connsiteY0" fmla="*/ 0 h 483829"/>
                <a:gd name="connsiteX1" fmla="*/ 1431247 w 1828800"/>
                <a:gd name="connsiteY1" fmla="*/ 309724 h 483829"/>
                <a:gd name="connsiteX2" fmla="*/ 308225 w 1828800"/>
                <a:gd name="connsiteY2" fmla="*/ 482886 h 483829"/>
                <a:gd name="connsiteX3" fmla="*/ 0 w 1828800"/>
                <a:gd name="connsiteY3" fmla="*/ 256854 h 483829"/>
                <a:gd name="connsiteX0" fmla="*/ 1828800 w 1828800"/>
                <a:gd name="connsiteY0" fmla="*/ 0 h 485317"/>
                <a:gd name="connsiteX1" fmla="*/ 1431247 w 1828800"/>
                <a:gd name="connsiteY1" fmla="*/ 309724 h 485317"/>
                <a:gd name="connsiteX2" fmla="*/ 308225 w 1828800"/>
                <a:gd name="connsiteY2" fmla="*/ 482886 h 485317"/>
                <a:gd name="connsiteX3" fmla="*/ 0 w 1828800"/>
                <a:gd name="connsiteY3" fmla="*/ 256854 h 485317"/>
                <a:gd name="connsiteX0" fmla="*/ 1828800 w 1828800"/>
                <a:gd name="connsiteY0" fmla="*/ 0 h 509083"/>
                <a:gd name="connsiteX1" fmla="*/ 1431247 w 1828800"/>
                <a:gd name="connsiteY1" fmla="*/ 309724 h 509083"/>
                <a:gd name="connsiteX2" fmla="*/ 479675 w 1828800"/>
                <a:gd name="connsiteY2" fmla="*/ 508286 h 509083"/>
                <a:gd name="connsiteX3" fmla="*/ 0 w 1828800"/>
                <a:gd name="connsiteY3" fmla="*/ 256854 h 509083"/>
                <a:gd name="connsiteX0" fmla="*/ 1828800 w 1828800"/>
                <a:gd name="connsiteY0" fmla="*/ 0 h 509083"/>
                <a:gd name="connsiteX1" fmla="*/ 1431247 w 1828800"/>
                <a:gd name="connsiteY1" fmla="*/ 309724 h 509083"/>
                <a:gd name="connsiteX2" fmla="*/ 479675 w 1828800"/>
                <a:gd name="connsiteY2" fmla="*/ 508286 h 509083"/>
                <a:gd name="connsiteX3" fmla="*/ 0 w 1828800"/>
                <a:gd name="connsiteY3" fmla="*/ 256854 h 509083"/>
                <a:gd name="connsiteX0" fmla="*/ 1828800 w 1828800"/>
                <a:gd name="connsiteY0" fmla="*/ 0 h 508286"/>
                <a:gd name="connsiteX1" fmla="*/ 1431247 w 1828800"/>
                <a:gd name="connsiteY1" fmla="*/ 309724 h 508286"/>
                <a:gd name="connsiteX2" fmla="*/ 479675 w 1828800"/>
                <a:gd name="connsiteY2" fmla="*/ 508286 h 508286"/>
                <a:gd name="connsiteX3" fmla="*/ 0 w 1828800"/>
                <a:gd name="connsiteY3" fmla="*/ 256854 h 508286"/>
                <a:gd name="connsiteX0" fmla="*/ 1828800 w 1828800"/>
                <a:gd name="connsiteY0" fmla="*/ 0 h 508286"/>
                <a:gd name="connsiteX1" fmla="*/ 1431247 w 1828800"/>
                <a:gd name="connsiteY1" fmla="*/ 309724 h 508286"/>
                <a:gd name="connsiteX2" fmla="*/ 479675 w 1828800"/>
                <a:gd name="connsiteY2" fmla="*/ 508286 h 508286"/>
                <a:gd name="connsiteX3" fmla="*/ 0 w 1828800"/>
                <a:gd name="connsiteY3" fmla="*/ 256854 h 508286"/>
                <a:gd name="connsiteX0" fmla="*/ 1828800 w 1828800"/>
                <a:gd name="connsiteY0" fmla="*/ 0 h 514121"/>
                <a:gd name="connsiteX1" fmla="*/ 1431247 w 1828800"/>
                <a:gd name="connsiteY1" fmla="*/ 309724 h 514121"/>
                <a:gd name="connsiteX2" fmla="*/ 479675 w 1828800"/>
                <a:gd name="connsiteY2" fmla="*/ 508286 h 514121"/>
                <a:gd name="connsiteX3" fmla="*/ 0 w 1828800"/>
                <a:gd name="connsiteY3" fmla="*/ 256854 h 514121"/>
                <a:gd name="connsiteX0" fmla="*/ 1828800 w 1828800"/>
                <a:gd name="connsiteY0" fmla="*/ 0 h 514647"/>
                <a:gd name="connsiteX1" fmla="*/ 1431247 w 1828800"/>
                <a:gd name="connsiteY1" fmla="*/ 309724 h 514647"/>
                <a:gd name="connsiteX2" fmla="*/ 479675 w 1828800"/>
                <a:gd name="connsiteY2" fmla="*/ 508286 h 514647"/>
                <a:gd name="connsiteX3" fmla="*/ 0 w 1828800"/>
                <a:gd name="connsiteY3" fmla="*/ 256854 h 51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514647">
                  <a:moveTo>
                    <a:pt x="1828800" y="0"/>
                  </a:moveTo>
                  <a:cubicBezTo>
                    <a:pt x="1667838" y="124146"/>
                    <a:pt x="1598951" y="209135"/>
                    <a:pt x="1431247" y="309724"/>
                  </a:cubicBezTo>
                  <a:cubicBezTo>
                    <a:pt x="1263543" y="410313"/>
                    <a:pt x="717158" y="545673"/>
                    <a:pt x="479675" y="508286"/>
                  </a:cubicBezTo>
                  <a:cubicBezTo>
                    <a:pt x="143767" y="499474"/>
                    <a:pt x="49658" y="363876"/>
                    <a:pt x="0" y="256854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77A112D-4DAC-4D8D-8A0E-BA33FCE60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4782" y="3578333"/>
              <a:ext cx="2243302" cy="215968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7B90A1F-0CBC-4A82-97D2-91852345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CacheOut</a:t>
            </a:r>
            <a:r>
              <a:rPr lang="en-AU" dirty="0"/>
              <a:t> and </a:t>
            </a:r>
            <a:r>
              <a:rPr lang="en-AU" dirty="0" err="1"/>
              <a:t>CrossTalk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6FDB3F-28BE-481B-96BC-D5AB94D4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942A-09B0-4335-8C4A-7371D963A6FB}" type="slidenum">
              <a:rPr lang="en-AU" smtClean="0"/>
              <a:t>55</a:t>
            </a:fld>
            <a:endParaRPr lang="en-AU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D92CED-291D-4A5D-A86D-F20230F3861F}"/>
              </a:ext>
            </a:extLst>
          </p:cNvPr>
          <p:cNvCxnSpPr>
            <a:cxnSpLocks/>
          </p:cNvCxnSpPr>
          <p:nvPr/>
        </p:nvCxnSpPr>
        <p:spPr>
          <a:xfrm>
            <a:off x="7227718" y="4181448"/>
            <a:ext cx="0" cy="131133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390FEDD-060B-4CC0-B74F-CD2F13BAB8F6}"/>
              </a:ext>
            </a:extLst>
          </p:cNvPr>
          <p:cNvGrpSpPr/>
          <p:nvPr/>
        </p:nvGrpSpPr>
        <p:grpSpPr>
          <a:xfrm>
            <a:off x="4774499" y="4116877"/>
            <a:ext cx="5177510" cy="2106202"/>
            <a:chOff x="2735230" y="3513762"/>
            <a:chExt cx="5177510" cy="2106202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CEC30AB-4282-40D7-94F4-5DDF635EC947}"/>
                </a:ext>
              </a:extLst>
            </p:cNvPr>
            <p:cNvSpPr/>
            <p:nvPr/>
          </p:nvSpPr>
          <p:spPr>
            <a:xfrm>
              <a:off x="4674742" y="3513762"/>
              <a:ext cx="3237998" cy="2106202"/>
            </a:xfrm>
            <a:custGeom>
              <a:avLst/>
              <a:gdLst>
                <a:gd name="connsiteX0" fmla="*/ 3164440 w 3239693"/>
                <a:gd name="connsiteY0" fmla="*/ 2106202 h 2106202"/>
                <a:gd name="connsiteX1" fmla="*/ 3164440 w 3239693"/>
                <a:gd name="connsiteY1" fmla="*/ 1931541 h 2106202"/>
                <a:gd name="connsiteX2" fmla="*/ 3030876 w 3239693"/>
                <a:gd name="connsiteY2" fmla="*/ 1407559 h 2106202"/>
                <a:gd name="connsiteX3" fmla="*/ 832206 w 3239693"/>
                <a:gd name="connsiteY3" fmla="*/ 1294544 h 2106202"/>
                <a:gd name="connsiteX4" fmla="*/ 0 w 3239693"/>
                <a:gd name="connsiteY4" fmla="*/ 0 h 2106202"/>
                <a:gd name="connsiteX0" fmla="*/ 3164440 w 3237998"/>
                <a:gd name="connsiteY0" fmla="*/ 2106202 h 2106202"/>
                <a:gd name="connsiteX1" fmla="*/ 3030876 w 3237998"/>
                <a:gd name="connsiteY1" fmla="*/ 1407559 h 2106202"/>
                <a:gd name="connsiteX2" fmla="*/ 832206 w 3237998"/>
                <a:gd name="connsiteY2" fmla="*/ 1294544 h 2106202"/>
                <a:gd name="connsiteX3" fmla="*/ 0 w 3237998"/>
                <a:gd name="connsiteY3" fmla="*/ 0 h 210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7998" h="2106202">
                  <a:moveTo>
                    <a:pt x="3164440" y="2106202"/>
                  </a:moveTo>
                  <a:cubicBezTo>
                    <a:pt x="3136614" y="1960652"/>
                    <a:pt x="3419582" y="1542835"/>
                    <a:pt x="3030876" y="1407559"/>
                  </a:cubicBezTo>
                  <a:cubicBezTo>
                    <a:pt x="2642170" y="1301393"/>
                    <a:pt x="1337352" y="1529137"/>
                    <a:pt x="832206" y="1294544"/>
                  </a:cubicBezTo>
                  <a:cubicBezTo>
                    <a:pt x="327060" y="1059951"/>
                    <a:pt x="163530" y="529975"/>
                    <a:pt x="0" y="0"/>
                  </a:cubicBezTo>
                </a:path>
              </a:pathLst>
            </a:custGeom>
            <a:noFill/>
            <a:ln w="4445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32A9A5-9691-4C1A-A5EE-B2FDA6176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036" y="4193861"/>
              <a:ext cx="1001454" cy="783575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ot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DCD5AF1-B05C-4594-B71D-34F147E9B9C5}"/>
                </a:ext>
              </a:extLst>
            </p:cNvPr>
            <p:cNvSpPr/>
            <p:nvPr/>
          </p:nvSpPr>
          <p:spPr>
            <a:xfrm>
              <a:off x="2735230" y="4989716"/>
              <a:ext cx="1175029" cy="32564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4450">
              <a:solidFill>
                <a:schemeClr val="accent5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cap="small" dirty="0" err="1">
                  <a:solidFill>
                    <a:schemeClr val="tx1"/>
                  </a:solidFill>
                </a:rPr>
                <a:t>CrossTalk</a:t>
              </a:r>
              <a:endParaRPr lang="en-AU" cap="smal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35B008-5808-6EBE-CFBA-F2919EC4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</p:spTree>
    <p:extLst>
      <p:ext uri="{BB962C8B-B14F-4D97-AF65-F5344CB8AC3E}">
        <p14:creationId xmlns:p14="http://schemas.microsoft.com/office/powerpoint/2010/main" val="33821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A120-5798-C5A1-DA1B-778CB93E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4F82-740F-3E93-CB38-010280D3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2144"/>
            <a:ext cx="12192000" cy="60920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SGX</a:t>
            </a:r>
          </a:p>
          <a:p>
            <a:pPr lvl="1"/>
            <a:r>
              <a:rPr lang="en-AU" dirty="0"/>
              <a:t>Strong security guarantees against OS attackers.</a:t>
            </a:r>
          </a:p>
          <a:p>
            <a:pPr lvl="1"/>
            <a:r>
              <a:rPr lang="en-AU" dirty="0"/>
              <a:t>Enables strong side channel attacks</a:t>
            </a:r>
          </a:p>
          <a:p>
            <a:r>
              <a:rPr lang="en-AU" dirty="0"/>
              <a:t>Causes of Meltdown-type attacks</a:t>
            </a:r>
          </a:p>
          <a:p>
            <a:r>
              <a:rPr lang="en-AU" dirty="0"/>
              <a:t>Handling faults</a:t>
            </a:r>
          </a:p>
          <a:p>
            <a:r>
              <a:rPr lang="en-AU" dirty="0"/>
              <a:t>Where information comes from</a:t>
            </a:r>
          </a:p>
          <a:p>
            <a:r>
              <a:rPr lang="en-AU" dirty="0"/>
              <a:t>Some defences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r>
              <a:rPr lang="en-AU" dirty="0"/>
              <a:t>Reading for next week:</a:t>
            </a:r>
          </a:p>
          <a:p>
            <a:pPr lvl="1"/>
            <a:r>
              <a:rPr lang="en-AU" dirty="0"/>
              <a:t>Tian et al., </a:t>
            </a:r>
            <a:r>
              <a:rPr lang="en-AU" i="1" u="sng" dirty="0" err="1"/>
              <a:t>SoK</a:t>
            </a:r>
            <a:r>
              <a:rPr lang="en-AU" i="1" u="sng" dirty="0"/>
              <a:t>: “Plug &amp; Pray” Today – Understanding USB Insecurity in Versions 1 through C</a:t>
            </a:r>
            <a:r>
              <a:rPr lang="en-AU" dirty="0"/>
              <a:t>, </a:t>
            </a:r>
            <a:r>
              <a:rPr lang="en-GB" dirty="0"/>
              <a:t>IEEE SP 2018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4897D-20C1-3D03-8DD4-8E97A362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Microarchitectural Attacks - Meltdown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152FA-1DAA-649B-5EB5-72CD610C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EB55-CF6F-4C0C-B992-04610649AA02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84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4558-4B03-4E31-8CBB-A0B642B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(Software Guard </a:t>
            </a:r>
            <a:r>
              <a:rPr lang="en-US" dirty="0" err="1"/>
              <a:t>eXtensions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0C490-6A3D-4829-B4CC-98806F8C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1796"/>
            <a:ext cx="11684000" cy="5767604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CPU hardware feature designed to allow (remote) secure computation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“Developers can partition their application into processor-hardened 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</a:rPr>
              <a:t>enclaves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 or protected areas of execution in memory that increase security even on compromised platforms. ” 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“Confidentiality and integrity: Enforced at the operating system, BIOS, VMM, SMM, or TEE layers even in the presence of privileged malware.”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“Remote attest and provision: A remote party can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verify an application enclave identity and securely 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provision keys and other sensitive data to the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enclave”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Present on all Intel CPUs since 2016 (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</a:rPr>
              <a:t>SkyLake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947E-091C-4A3B-86BA-DAC5C5EC15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תמונה קשור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770931"/>
            <a:ext cx="3162300" cy="28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0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9746D1B-350B-5849-B190-287A751800EB}"/>
              </a:ext>
            </a:extLst>
          </p:cNvPr>
          <p:cNvSpPr/>
          <p:nvPr/>
        </p:nvSpPr>
        <p:spPr>
          <a:xfrm>
            <a:off x="703914" y="1529673"/>
            <a:ext cx="6682237" cy="1094100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  User Space          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03DDA3-C4C4-9B43-B8CB-0C44F1ACDD9B}"/>
              </a:ext>
            </a:extLst>
          </p:cNvPr>
          <p:cNvSpPr/>
          <p:nvPr/>
        </p:nvSpPr>
        <p:spPr>
          <a:xfrm>
            <a:off x="703914" y="2698567"/>
            <a:ext cx="6682237" cy="849854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OS Kernel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FDBD31F-04F1-B44B-B7F9-72EE0D104322}"/>
              </a:ext>
            </a:extLst>
          </p:cNvPr>
          <p:cNvSpPr/>
          <p:nvPr/>
        </p:nvSpPr>
        <p:spPr>
          <a:xfrm>
            <a:off x="703914" y="3623215"/>
            <a:ext cx="6682237" cy="849854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VMM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8731D33-8971-554D-BBD5-FCBE161ED939}"/>
              </a:ext>
            </a:extLst>
          </p:cNvPr>
          <p:cNvSpPr/>
          <p:nvPr/>
        </p:nvSpPr>
        <p:spPr>
          <a:xfrm>
            <a:off x="703914" y="4547863"/>
            <a:ext cx="6682237" cy="849854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SMM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40E25C8-B88E-0C45-BC9A-3E43C35FC019}"/>
              </a:ext>
            </a:extLst>
          </p:cNvPr>
          <p:cNvSpPr/>
          <p:nvPr/>
        </p:nvSpPr>
        <p:spPr>
          <a:xfrm>
            <a:off x="703915" y="5500516"/>
            <a:ext cx="2129310" cy="849854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 RAM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AF539D1-12B8-D140-ADF7-82DD9E9A4FB5}"/>
              </a:ext>
            </a:extLst>
          </p:cNvPr>
          <p:cNvSpPr/>
          <p:nvPr/>
        </p:nvSpPr>
        <p:spPr>
          <a:xfrm>
            <a:off x="2902479" y="5500516"/>
            <a:ext cx="2197671" cy="849854"/>
          </a:xfrm>
          <a:prstGeom prst="roundRect">
            <a:avLst/>
          </a:prstGeom>
          <a:solidFill>
            <a:srgbClr val="FF66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HW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Security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03914" y="1545345"/>
            <a:ext cx="6682237" cy="1094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  User Space              </a:t>
            </a:r>
          </a:p>
        </p:txBody>
      </p:sp>
      <p:pic>
        <p:nvPicPr>
          <p:cNvPr id="3074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175728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03914" y="2714239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OS Kernel</a:t>
            </a:r>
          </a:p>
        </p:txBody>
      </p:sp>
      <p:pic>
        <p:nvPicPr>
          <p:cNvPr id="7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278903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03914" y="3638887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VMM</a:t>
            </a:r>
          </a:p>
        </p:txBody>
      </p:sp>
      <p:pic>
        <p:nvPicPr>
          <p:cNvPr id="9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3713681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703914" y="4563535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SMM</a:t>
            </a:r>
          </a:p>
        </p:txBody>
      </p:sp>
      <p:pic>
        <p:nvPicPr>
          <p:cNvPr id="11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4638329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161455" y="5516188"/>
            <a:ext cx="2230444" cy="849854"/>
          </a:xfrm>
          <a:prstGeom prst="roundRect">
            <a:avLst/>
          </a:prstGeom>
          <a:solidFill>
            <a:srgbClr val="FF66CC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CPU</a:t>
            </a:r>
          </a:p>
        </p:txBody>
      </p:sp>
      <p:pic>
        <p:nvPicPr>
          <p:cNvPr id="25" name="Picture 2" descr="Image result for o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0570" l="35680" r="97040">
                        <a14:foregroundMark x1="81160" y1="35333" x2="81160" y2="35333"/>
                        <a14:foregroundMark x1="83080" y1="33353" x2="83080" y2="33353"/>
                        <a14:foregroundMark x1="85440" y1="25975" x2="85440" y2="25975"/>
                        <a14:foregroundMark x1="81600" y1="20396" x2="81600" y2="20396"/>
                        <a14:foregroundMark x1="76720" y1="30774" x2="76720" y2="30774"/>
                        <a14:foregroundMark x1="80120" y1="31494" x2="80120" y2="31494"/>
                        <a14:foregroundMark x1="78120" y1="28794" x2="78120" y2="28794"/>
                        <a14:foregroundMark x1="76400" y1="40192" x2="76400" y2="40192"/>
                        <a14:foregroundMark x1="78280" y1="39292" x2="78280" y2="39292"/>
                        <a14:foregroundMark x1="90320" y1="32993" x2="90320" y2="32993"/>
                        <a14:foregroundMark x1="89080" y1="25075" x2="89080" y2="25075"/>
                        <a14:foregroundMark x1="53520" y1="30834" x2="53520" y2="30834"/>
                        <a14:foregroundMark x1="47160" y1="27714" x2="47160" y2="27714"/>
                        <a14:foregroundMark x1="50120" y1="37493" x2="50120" y2="37493"/>
                        <a14:foregroundMark x1="50560" y1="29214" x2="50560" y2="29214"/>
                        <a14:foregroundMark x1="49480" y1="33893" x2="49480" y2="33893"/>
                        <a14:foregroundMark x1="46920" y1="31194" x2="46920" y2="31194"/>
                        <a14:foregroundMark x1="52440" y1="19796" x2="52440" y2="1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34" b="47223"/>
          <a:stretch/>
        </p:blipFill>
        <p:spPr bwMode="auto">
          <a:xfrm>
            <a:off x="5395679" y="2742666"/>
            <a:ext cx="1670003" cy="8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vmwar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58" r="89972">
                        <a14:foregroundMark x1="29308" y1="89567" x2="29308" y2="89567"/>
                        <a14:foregroundMark x1="47175" y1="88931" x2="47175" y2="88931"/>
                        <a14:foregroundMark x1="57980" y1="93511" x2="57980" y2="93511"/>
                        <a14:foregroundMark x1="62641" y1="88804" x2="62641" y2="88804"/>
                        <a14:foregroundMark x1="66879" y1="86896" x2="66879" y2="86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11"/>
          <a:stretch/>
        </p:blipFill>
        <p:spPr bwMode="auto">
          <a:xfrm>
            <a:off x="4996669" y="3743957"/>
            <a:ext cx="1404969" cy="6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x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66" y="3816471"/>
            <a:ext cx="1168102" cy="5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bi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58" y="4677800"/>
            <a:ext cx="1167921" cy="6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DD5B5C-9BD4-1446-B00A-920F05B91CD6}"/>
              </a:ext>
            </a:extLst>
          </p:cNvPr>
          <p:cNvSpPr txBox="1"/>
          <p:nvPr/>
        </p:nvSpPr>
        <p:spPr>
          <a:xfrm>
            <a:off x="9263921" y="1783830"/>
            <a:ext cx="184731" cy="394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3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Security Model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09662" y="1545345"/>
            <a:ext cx="6682237" cy="10941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  User Space              </a:t>
            </a:r>
          </a:p>
        </p:txBody>
      </p:sp>
      <p:pic>
        <p:nvPicPr>
          <p:cNvPr id="3074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175728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09662" y="2714239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OS Kernel</a:t>
            </a:r>
          </a:p>
        </p:txBody>
      </p:sp>
      <p:pic>
        <p:nvPicPr>
          <p:cNvPr id="7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278903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09662" y="3638887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VMM</a:t>
            </a:r>
          </a:p>
        </p:txBody>
      </p:sp>
      <p:pic>
        <p:nvPicPr>
          <p:cNvPr id="9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3713681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709662" y="4563535"/>
            <a:ext cx="6682237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SMM</a:t>
            </a:r>
          </a:p>
        </p:txBody>
      </p:sp>
      <p:pic>
        <p:nvPicPr>
          <p:cNvPr id="11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4638329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709663" y="5516188"/>
            <a:ext cx="2129310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 RAM</a:t>
            </a:r>
          </a:p>
        </p:txBody>
      </p:sp>
      <p:pic>
        <p:nvPicPr>
          <p:cNvPr id="13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0" y="559098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2908227" y="5516188"/>
            <a:ext cx="2197671" cy="84985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HW</a:t>
            </a:r>
          </a:p>
        </p:txBody>
      </p:sp>
      <p:pic>
        <p:nvPicPr>
          <p:cNvPr id="15" name="Picture 2" descr="Image result for ev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344" y="5590983"/>
            <a:ext cx="70026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161455" y="5516188"/>
            <a:ext cx="2230444" cy="849854"/>
          </a:xfrm>
          <a:prstGeom prst="roundRect">
            <a:avLst/>
          </a:prstGeom>
          <a:solidFill>
            <a:srgbClr val="FF66CC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 CPU</a:t>
            </a:r>
          </a:p>
        </p:txBody>
      </p:sp>
      <p:pic>
        <p:nvPicPr>
          <p:cNvPr id="3076" name="Picture 4" descr="Image result for hap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09" y="5616396"/>
            <a:ext cx="772389" cy="6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056569" y="1691111"/>
            <a:ext cx="2773568" cy="849854"/>
            <a:chOff x="4056569" y="1691111"/>
            <a:chExt cx="2773568" cy="849854"/>
          </a:xfrm>
          <a:solidFill>
            <a:srgbClr val="FF66CC"/>
          </a:solidFill>
        </p:grpSpPr>
        <p:sp>
          <p:nvSpPr>
            <p:cNvPr id="20" name="Rounded Rectangle 19"/>
            <p:cNvSpPr/>
            <p:nvPr/>
          </p:nvSpPr>
          <p:spPr>
            <a:xfrm>
              <a:off x="4056569" y="1691111"/>
              <a:ext cx="2773568" cy="849854"/>
            </a:xfrm>
            <a:prstGeom prst="roundRect">
              <a:avLst/>
            </a:prstGeom>
            <a:grp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Enclave</a:t>
              </a:r>
            </a:p>
          </p:txBody>
        </p:sp>
        <p:pic>
          <p:nvPicPr>
            <p:cNvPr id="21" name="Picture 4" descr="Image result for happ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937" y="1803593"/>
              <a:ext cx="772389" cy="649438"/>
            </a:xfrm>
            <a:prstGeom prst="rect">
              <a:avLst/>
            </a:prstGeom>
            <a:grpFill/>
          </p:spPr>
        </p:pic>
      </p:grpSp>
      <p:sp>
        <p:nvSpPr>
          <p:cNvPr id="17" name="Right Arrow 16"/>
          <p:cNvSpPr/>
          <p:nvPr/>
        </p:nvSpPr>
        <p:spPr>
          <a:xfrm>
            <a:off x="6858000" y="1440412"/>
            <a:ext cx="2564502" cy="131561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Attestation</a:t>
            </a:r>
          </a:p>
        </p:txBody>
      </p:sp>
      <p:pic>
        <p:nvPicPr>
          <p:cNvPr id="25" name="Picture 2" descr="Image result for o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50570" l="35680" r="97040">
                        <a14:foregroundMark x1="81160" y1="35333" x2="81160" y2="35333"/>
                        <a14:foregroundMark x1="83080" y1="33353" x2="83080" y2="33353"/>
                        <a14:foregroundMark x1="85440" y1="25975" x2="85440" y2="25975"/>
                        <a14:foregroundMark x1="81600" y1="20396" x2="81600" y2="20396"/>
                        <a14:foregroundMark x1="76720" y1="30774" x2="76720" y2="30774"/>
                        <a14:foregroundMark x1="80120" y1="31494" x2="80120" y2="31494"/>
                        <a14:foregroundMark x1="78120" y1="28794" x2="78120" y2="28794"/>
                        <a14:foregroundMark x1="76400" y1="40192" x2="76400" y2="40192"/>
                        <a14:foregroundMark x1="78280" y1="39292" x2="78280" y2="39292"/>
                        <a14:foregroundMark x1="90320" y1="32993" x2="90320" y2="32993"/>
                        <a14:foregroundMark x1="89080" y1="25075" x2="89080" y2="25075"/>
                        <a14:foregroundMark x1="53520" y1="30834" x2="53520" y2="30834"/>
                        <a14:foregroundMark x1="47160" y1="27714" x2="47160" y2="27714"/>
                        <a14:foregroundMark x1="50120" y1="37493" x2="50120" y2="37493"/>
                        <a14:foregroundMark x1="50560" y1="29214" x2="50560" y2="29214"/>
                        <a14:foregroundMark x1="49480" y1="33893" x2="49480" y2="33893"/>
                        <a14:foregroundMark x1="46920" y1="31194" x2="46920" y2="31194"/>
                        <a14:foregroundMark x1="52440" y1="19796" x2="52440" y2="1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34" b="47223"/>
          <a:stretch/>
        </p:blipFill>
        <p:spPr bwMode="auto">
          <a:xfrm>
            <a:off x="5395679" y="2742666"/>
            <a:ext cx="1670003" cy="8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vmwar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58" r="89972">
                        <a14:foregroundMark x1="29308" y1="89567" x2="29308" y2="89567"/>
                        <a14:foregroundMark x1="47175" y1="88931" x2="47175" y2="88931"/>
                        <a14:foregroundMark x1="57980" y1="93511" x2="57980" y2="93511"/>
                        <a14:foregroundMark x1="62641" y1="88804" x2="62641" y2="88804"/>
                        <a14:foregroundMark x1="66879" y1="86896" x2="66879" y2="86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11"/>
          <a:stretch/>
        </p:blipFill>
        <p:spPr bwMode="auto">
          <a:xfrm>
            <a:off x="4996669" y="3743957"/>
            <a:ext cx="1404969" cy="6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xe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66" y="3816471"/>
            <a:ext cx="1168102" cy="5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bio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58" y="4677800"/>
            <a:ext cx="1167921" cy="6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inspector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81" b="96991" l="9898" r="93857">
                        <a14:foregroundMark x1="70307" y1="13194" x2="84642" y2="32407"/>
                        <a14:foregroundMark x1="84642" y1="32407" x2="59727" y2="22917"/>
                        <a14:foregroundMark x1="59727" y1="22917" x2="49147" y2="25231"/>
                        <a14:foregroundMark x1="90444" y1="64352" x2="79863" y2="52315"/>
                        <a14:foregroundMark x1="79863" y1="52315" x2="89420" y2="64120"/>
                        <a14:foregroundMark x1="88396" y1="61111" x2="83618" y2="55324"/>
                        <a14:foregroundMark x1="28328" y1="15278" x2="29693" y2="7870"/>
                        <a14:foregroundMark x1="76792" y1="21991" x2="76792" y2="21991"/>
                        <a14:foregroundMark x1="76792" y1="21991" x2="84642" y2="20139"/>
                        <a14:foregroundMark x1="42662" y1="93750" x2="23891" y2="84954"/>
                        <a14:foregroundMark x1="23891" y1="84954" x2="34471" y2="97222"/>
                        <a14:foregroundMark x1="34471" y1="97222" x2="34471" y2="97222"/>
                        <a14:foregroundMark x1="31058" y1="8102" x2="23208" y2="7407"/>
                        <a14:foregroundMark x1="81229" y1="17824" x2="93857" y2="31250"/>
                        <a14:foregroundMark x1="93857" y1="31250" x2="85324" y2="16435"/>
                        <a14:foregroundMark x1="28669" y1="6481" x2="18089" y2="7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9201" y="1187117"/>
            <a:ext cx="2364875" cy="3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9714381" y="4673896"/>
            <a:ext cx="2408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Remote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6720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EE66-FA41-9C87-0A87-1D20EE65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SGX Memory Management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CA2DD20-D315-2689-468D-B75687E1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0" y="992144"/>
            <a:ext cx="4511040" cy="5500729"/>
          </a:xfrm>
        </p:spPr>
        <p:txBody>
          <a:bodyPr/>
          <a:lstStyle/>
          <a:p>
            <a:r>
              <a:rPr lang="en-AU" dirty="0"/>
              <a:t>Enclave pages are encrypted and authenticated</a:t>
            </a:r>
          </a:p>
          <a:p>
            <a:r>
              <a:rPr lang="en-AU" dirty="0"/>
              <a:t>OS allocates pages</a:t>
            </a:r>
          </a:p>
          <a:p>
            <a:r>
              <a:rPr lang="en-AU" dirty="0"/>
              <a:t>Hardware verifies mapping</a:t>
            </a:r>
          </a:p>
          <a:p>
            <a:endParaRPr lang="en-AU" dirty="0"/>
          </a:p>
          <a:p>
            <a:r>
              <a:rPr lang="en-AU" dirty="0"/>
              <a:t>Abort page semantics</a:t>
            </a:r>
          </a:p>
          <a:p>
            <a:endParaRPr lang="en-AU" dirty="0"/>
          </a:p>
          <a:p>
            <a:r>
              <a:rPr lang="en-AU" dirty="0"/>
              <a:t>Secure page swap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D6E0A-C002-4D91-BE13-848DCDCE4B8F}"/>
              </a:ext>
            </a:extLst>
          </p:cNvPr>
          <p:cNvSpPr/>
          <p:nvPr/>
        </p:nvSpPr>
        <p:spPr>
          <a:xfrm>
            <a:off x="654822" y="1278401"/>
            <a:ext cx="3317734" cy="52921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06DE1-A4D4-41B6-4B45-0A7BDAC42CCD}"/>
              </a:ext>
            </a:extLst>
          </p:cNvPr>
          <p:cNvSpPr txBox="1"/>
          <p:nvPr/>
        </p:nvSpPr>
        <p:spPr>
          <a:xfrm>
            <a:off x="1055377" y="707707"/>
            <a:ext cx="251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7E384-F08A-1504-72AB-25DCC901A67E}"/>
              </a:ext>
            </a:extLst>
          </p:cNvPr>
          <p:cNvSpPr/>
          <p:nvPr/>
        </p:nvSpPr>
        <p:spPr>
          <a:xfrm>
            <a:off x="654822" y="3436951"/>
            <a:ext cx="3317734" cy="19117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48114-8233-FE73-3A9C-5F7176B156AE}"/>
              </a:ext>
            </a:extLst>
          </p:cNvPr>
          <p:cNvSpPr txBox="1"/>
          <p:nvPr/>
        </p:nvSpPr>
        <p:spPr>
          <a:xfrm>
            <a:off x="100824" y="3436951"/>
            <a:ext cx="553998" cy="191174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AU" sz="2400" dirty="0"/>
              <a:t>SGX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51377-A087-5EE8-73AB-B363DFE1A99F}"/>
              </a:ext>
            </a:extLst>
          </p:cNvPr>
          <p:cNvSpPr/>
          <p:nvPr/>
        </p:nvSpPr>
        <p:spPr>
          <a:xfrm>
            <a:off x="654822" y="3827392"/>
            <a:ext cx="3317734" cy="1068148"/>
          </a:xfrm>
          <a:prstGeom prst="rect">
            <a:avLst/>
          </a:prstGeom>
          <a:solidFill>
            <a:srgbClr val="FF6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>
                <a:solidFill>
                  <a:schemeClr val="tx1"/>
                </a:solidFill>
              </a:rPr>
              <a:t>Enclave Page Cache (EPC)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26C62-6033-9D26-E648-D0FFCD91F7BD}"/>
              </a:ext>
            </a:extLst>
          </p:cNvPr>
          <p:cNvSpPr txBox="1"/>
          <p:nvPr/>
        </p:nvSpPr>
        <p:spPr>
          <a:xfrm>
            <a:off x="654822" y="4871263"/>
            <a:ext cx="33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Merkle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3BB5E-3543-7897-B56C-5F66357A5308}"/>
              </a:ext>
            </a:extLst>
          </p:cNvPr>
          <p:cNvSpPr txBox="1"/>
          <p:nvPr/>
        </p:nvSpPr>
        <p:spPr>
          <a:xfrm>
            <a:off x="578255" y="3401339"/>
            <a:ext cx="331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Admin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28463E-9D06-BBDB-B90C-1AF4F7FF4D7B}"/>
              </a:ext>
            </a:extLst>
          </p:cNvPr>
          <p:cNvGrpSpPr/>
          <p:nvPr/>
        </p:nvGrpSpPr>
        <p:grpSpPr>
          <a:xfrm>
            <a:off x="5418235" y="1000094"/>
            <a:ext cx="1355532" cy="2546189"/>
            <a:chOff x="5418235" y="1000094"/>
            <a:chExt cx="1355532" cy="25461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B79005-2BB1-75A3-3771-786002E84335}"/>
                </a:ext>
              </a:extLst>
            </p:cNvPr>
            <p:cNvSpPr/>
            <p:nvPr/>
          </p:nvSpPr>
          <p:spPr>
            <a:xfrm>
              <a:off x="5418235" y="1413711"/>
              <a:ext cx="1355532" cy="21325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C2945-9CE1-B333-D5F7-5BB8D0F88F2B}"/>
                </a:ext>
              </a:extLst>
            </p:cNvPr>
            <p:cNvSpPr txBox="1"/>
            <p:nvPr/>
          </p:nvSpPr>
          <p:spPr>
            <a:xfrm>
              <a:off x="5418235" y="1000094"/>
              <a:ext cx="1355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/>
                <a:t>Page Table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43E604-4CEE-AB53-40E5-437683255F7B}"/>
              </a:ext>
            </a:extLst>
          </p:cNvPr>
          <p:cNvGrpSpPr/>
          <p:nvPr/>
        </p:nvGrpSpPr>
        <p:grpSpPr>
          <a:xfrm>
            <a:off x="5418235" y="4352739"/>
            <a:ext cx="1355532" cy="1583225"/>
            <a:chOff x="5418235" y="1000094"/>
            <a:chExt cx="1355532" cy="15832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FB3AF9-4BFA-4A93-8D7A-DCA39FCF7C4C}"/>
                </a:ext>
              </a:extLst>
            </p:cNvPr>
            <p:cNvSpPr/>
            <p:nvPr/>
          </p:nvSpPr>
          <p:spPr>
            <a:xfrm>
              <a:off x="5418235" y="1413711"/>
              <a:ext cx="1355532" cy="11696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DEB82A-A7E9-456E-F69A-B498403A8C2C}"/>
                </a:ext>
              </a:extLst>
            </p:cNvPr>
            <p:cNvSpPr txBox="1"/>
            <p:nvPr/>
          </p:nvSpPr>
          <p:spPr>
            <a:xfrm>
              <a:off x="5418235" y="1000094"/>
              <a:ext cx="1355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/>
                <a:t>EPCM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CA53130-5BBA-D6D5-BE9C-CEA012F2240E}"/>
              </a:ext>
            </a:extLst>
          </p:cNvPr>
          <p:cNvSpPr/>
          <p:nvPr/>
        </p:nvSpPr>
        <p:spPr>
          <a:xfrm>
            <a:off x="5418235" y="2250219"/>
            <a:ext cx="1355532" cy="27829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16B536-7711-EEA8-461C-0DF09874B8EB}"/>
              </a:ext>
            </a:extLst>
          </p:cNvPr>
          <p:cNvSpPr/>
          <p:nvPr/>
        </p:nvSpPr>
        <p:spPr>
          <a:xfrm>
            <a:off x="5418235" y="5285981"/>
            <a:ext cx="1355532" cy="273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Enclave ID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25D31C-7BA1-2027-CFEF-21C65EF57104}"/>
              </a:ext>
            </a:extLst>
          </p:cNvPr>
          <p:cNvSpPr/>
          <p:nvPr/>
        </p:nvSpPr>
        <p:spPr>
          <a:xfrm>
            <a:off x="6512118" y="2291005"/>
            <a:ext cx="1004198" cy="3147687"/>
          </a:xfrm>
          <a:custGeom>
            <a:avLst/>
            <a:gdLst>
              <a:gd name="connsiteX0" fmla="*/ 166978 w 986358"/>
              <a:gd name="connsiteY0" fmla="*/ 3147687 h 3347601"/>
              <a:gd name="connsiteX1" fmla="*/ 779228 w 986358"/>
              <a:gd name="connsiteY1" fmla="*/ 3060223 h 3347601"/>
              <a:gd name="connsiteX2" fmla="*/ 938254 w 986358"/>
              <a:gd name="connsiteY2" fmla="*/ 388585 h 3347601"/>
              <a:gd name="connsiteX3" fmla="*/ 0 w 986358"/>
              <a:gd name="connsiteY3" fmla="*/ 70532 h 3347601"/>
              <a:gd name="connsiteX0" fmla="*/ 166978 w 1004198"/>
              <a:gd name="connsiteY0" fmla="*/ 3147687 h 3199753"/>
              <a:gd name="connsiteX1" fmla="*/ 858741 w 1004198"/>
              <a:gd name="connsiteY1" fmla="*/ 2535437 h 3199753"/>
              <a:gd name="connsiteX2" fmla="*/ 938254 w 1004198"/>
              <a:gd name="connsiteY2" fmla="*/ 388585 h 3199753"/>
              <a:gd name="connsiteX3" fmla="*/ 0 w 1004198"/>
              <a:gd name="connsiteY3" fmla="*/ 70532 h 3199753"/>
              <a:gd name="connsiteX0" fmla="*/ 166978 w 1004198"/>
              <a:gd name="connsiteY0" fmla="*/ 3147687 h 3147687"/>
              <a:gd name="connsiteX1" fmla="*/ 858741 w 1004198"/>
              <a:gd name="connsiteY1" fmla="*/ 2535437 h 3147687"/>
              <a:gd name="connsiteX2" fmla="*/ 938254 w 1004198"/>
              <a:gd name="connsiteY2" fmla="*/ 388585 h 3147687"/>
              <a:gd name="connsiteX3" fmla="*/ 0 w 1004198"/>
              <a:gd name="connsiteY3" fmla="*/ 70532 h 31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198" h="3147687">
                <a:moveTo>
                  <a:pt x="166978" y="3147687"/>
                </a:moveTo>
                <a:cubicBezTo>
                  <a:pt x="710980" y="3015828"/>
                  <a:pt x="730195" y="2995287"/>
                  <a:pt x="858741" y="2535437"/>
                </a:cubicBezTo>
                <a:cubicBezTo>
                  <a:pt x="987287" y="2075587"/>
                  <a:pt x="1068125" y="886867"/>
                  <a:pt x="938254" y="388585"/>
                </a:cubicBezTo>
                <a:cubicBezTo>
                  <a:pt x="808383" y="-109697"/>
                  <a:pt x="404191" y="-19583"/>
                  <a:pt x="0" y="70532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7B242E-2318-D86A-1C14-1FE94E6F4DDD}"/>
              </a:ext>
            </a:extLst>
          </p:cNvPr>
          <p:cNvCxnSpPr>
            <a:cxnSpLocks/>
          </p:cNvCxnSpPr>
          <p:nvPr/>
        </p:nvCxnSpPr>
        <p:spPr>
          <a:xfrm flipH="1" flipV="1">
            <a:off x="3534521" y="3684163"/>
            <a:ext cx="1883714" cy="22518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8119AC-FDED-7F63-23AC-3935E54DC61A}"/>
              </a:ext>
            </a:extLst>
          </p:cNvPr>
          <p:cNvCxnSpPr>
            <a:cxnSpLocks/>
          </p:cNvCxnSpPr>
          <p:nvPr/>
        </p:nvCxnSpPr>
        <p:spPr>
          <a:xfrm flipH="1" flipV="1">
            <a:off x="3572000" y="3523142"/>
            <a:ext cx="1769668" cy="12297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858232-5ACA-6AD2-69DB-05626DCBA045}"/>
              </a:ext>
            </a:extLst>
          </p:cNvPr>
          <p:cNvSpPr/>
          <p:nvPr/>
        </p:nvSpPr>
        <p:spPr>
          <a:xfrm>
            <a:off x="3776870" y="2336648"/>
            <a:ext cx="1940118" cy="2004764"/>
          </a:xfrm>
          <a:custGeom>
            <a:avLst/>
            <a:gdLst>
              <a:gd name="connsiteX0" fmla="*/ 1940118 w 1940118"/>
              <a:gd name="connsiteY0" fmla="*/ 94467 h 2074342"/>
              <a:gd name="connsiteX1" fmla="*/ 946205 w 1940118"/>
              <a:gd name="connsiteY1" fmla="*/ 173980 h 2074342"/>
              <a:gd name="connsiteX2" fmla="*/ 604299 w 1940118"/>
              <a:gd name="connsiteY2" fmla="*/ 1684728 h 2074342"/>
              <a:gd name="connsiteX3" fmla="*/ 0 w 1940118"/>
              <a:gd name="connsiteY3" fmla="*/ 2074342 h 2074342"/>
              <a:gd name="connsiteX0" fmla="*/ 1940118 w 1940118"/>
              <a:gd name="connsiteY0" fmla="*/ 24889 h 2004764"/>
              <a:gd name="connsiteX1" fmla="*/ 1001864 w 1940118"/>
              <a:gd name="connsiteY1" fmla="*/ 374746 h 2004764"/>
              <a:gd name="connsiteX2" fmla="*/ 604299 w 1940118"/>
              <a:gd name="connsiteY2" fmla="*/ 1615150 h 2004764"/>
              <a:gd name="connsiteX3" fmla="*/ 0 w 1940118"/>
              <a:gd name="connsiteY3" fmla="*/ 2004764 h 20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18" h="2004764">
                <a:moveTo>
                  <a:pt x="1940118" y="24889"/>
                </a:moveTo>
                <a:cubicBezTo>
                  <a:pt x="1554479" y="-67877"/>
                  <a:pt x="1224500" y="109702"/>
                  <a:pt x="1001864" y="374746"/>
                </a:cubicBezTo>
                <a:cubicBezTo>
                  <a:pt x="779227" y="639790"/>
                  <a:pt x="762000" y="1298423"/>
                  <a:pt x="604299" y="1615150"/>
                </a:cubicBezTo>
                <a:cubicBezTo>
                  <a:pt x="446598" y="1931877"/>
                  <a:pt x="223299" y="1968320"/>
                  <a:pt x="0" y="2004764"/>
                </a:cubicBezTo>
              </a:path>
            </a:pathLst>
          </a:custGeom>
          <a:noFill/>
          <a:ln w="381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A3F35E-D6B1-56D4-C0A6-B41565D8FAED}"/>
              </a:ext>
            </a:extLst>
          </p:cNvPr>
          <p:cNvSpPr/>
          <p:nvPr/>
        </p:nvSpPr>
        <p:spPr>
          <a:xfrm>
            <a:off x="3840480" y="4252210"/>
            <a:ext cx="1577755" cy="1187526"/>
          </a:xfrm>
          <a:custGeom>
            <a:avLst/>
            <a:gdLst>
              <a:gd name="connsiteX0" fmla="*/ 0 w 1987826"/>
              <a:gd name="connsiteY0" fmla="*/ 113056 h 1187526"/>
              <a:gd name="connsiteX1" fmla="*/ 548640 w 1987826"/>
              <a:gd name="connsiteY1" fmla="*/ 81251 h 1187526"/>
              <a:gd name="connsiteX2" fmla="*/ 1248355 w 1987826"/>
              <a:gd name="connsiteY2" fmla="*/ 1027456 h 1187526"/>
              <a:gd name="connsiteX3" fmla="*/ 1987826 w 1987826"/>
              <a:gd name="connsiteY3" fmla="*/ 1178531 h 118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826" h="1187526">
                <a:moveTo>
                  <a:pt x="0" y="113056"/>
                </a:moveTo>
                <a:cubicBezTo>
                  <a:pt x="170290" y="20953"/>
                  <a:pt x="340581" y="-71149"/>
                  <a:pt x="548640" y="81251"/>
                </a:cubicBezTo>
                <a:cubicBezTo>
                  <a:pt x="756699" y="233651"/>
                  <a:pt x="1008491" y="844576"/>
                  <a:pt x="1248355" y="1027456"/>
                </a:cubicBezTo>
                <a:cubicBezTo>
                  <a:pt x="1488219" y="1210336"/>
                  <a:pt x="1738022" y="1194433"/>
                  <a:pt x="1987826" y="117853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0E2A37-DCC5-0330-9487-BF9175E4BD66}"/>
              </a:ext>
            </a:extLst>
          </p:cNvPr>
          <p:cNvCxnSpPr>
            <a:cxnSpLocks/>
          </p:cNvCxnSpPr>
          <p:nvPr/>
        </p:nvCxnSpPr>
        <p:spPr>
          <a:xfrm flipH="1" flipV="1">
            <a:off x="3772278" y="3556846"/>
            <a:ext cx="2973784" cy="11723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39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6" grpId="0" animBg="1"/>
      <p:bldP spid="7" grpId="0"/>
      <p:bldP spid="8" grpId="0" animBg="1"/>
      <p:bldP spid="9" grpId="0"/>
      <p:bldP spid="10" grpId="0"/>
      <p:bldP spid="17" grpId="0" animBg="1"/>
      <p:bldP spid="22" grpId="0" animBg="1"/>
      <p:bldP spid="23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Attacks" id="{5DB3281B-74A3-4753-98BF-DD895FD81980}" vid="{1BE621DA-CEE6-4018-8323-69B4981F6C3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MicroAttacks</Template>
  <TotalTime>1083</TotalTime>
  <Words>2637</Words>
  <Application>Microsoft Office PowerPoint</Application>
  <PresentationFormat>Widescreen</PresentationFormat>
  <Paragraphs>679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Century Gothic</vt:lpstr>
      <vt:lpstr>Courier New</vt:lpstr>
      <vt:lpstr>Times New Roman</vt:lpstr>
      <vt:lpstr>Office Theme</vt:lpstr>
      <vt:lpstr>1_Office Theme</vt:lpstr>
      <vt:lpstr>Software Guard eXtensions (SGX)</vt:lpstr>
      <vt:lpstr>Operating Systems</vt:lpstr>
      <vt:lpstr>Operating Systems</vt:lpstr>
      <vt:lpstr>Operating Systems</vt:lpstr>
      <vt:lpstr>PowerPoint Presentation</vt:lpstr>
      <vt:lpstr>SGX (Software Guard eXtensions)</vt:lpstr>
      <vt:lpstr>SGX Security Model</vt:lpstr>
      <vt:lpstr>SGX Security Model</vt:lpstr>
      <vt:lpstr>SGX Memory Management</vt:lpstr>
      <vt:lpstr>SGX Security Model: The Fine Print</vt:lpstr>
      <vt:lpstr>Controlled Channels Attacks (Xu et al. IEEE SP 2015)</vt:lpstr>
      <vt:lpstr>OS Control</vt:lpstr>
      <vt:lpstr>SGX Step (Van Bulck et al. SysTEX 2017)</vt:lpstr>
      <vt:lpstr>Meltdown-type attacks</vt:lpstr>
      <vt:lpstr>Out of Order Execution</vt:lpstr>
      <vt:lpstr>Out of Order Execution</vt:lpstr>
      <vt:lpstr>Out of Order Execution</vt:lpstr>
      <vt:lpstr>Out of Order Execution</vt:lpstr>
      <vt:lpstr>Out of Order Execution</vt:lpstr>
      <vt:lpstr>Out of Order Execution</vt:lpstr>
      <vt:lpstr>Out of Order Execution</vt:lpstr>
      <vt:lpstr>Why not retire early</vt:lpstr>
      <vt:lpstr>Why not retire early</vt:lpstr>
      <vt:lpstr>Traps in Out of Order Execution</vt:lpstr>
      <vt:lpstr>Traps in Out of Order Execution</vt:lpstr>
      <vt:lpstr>Traps in Out of Order Execution</vt:lpstr>
      <vt:lpstr>Traps in Out of Order Execution</vt:lpstr>
      <vt:lpstr>Traps in Out of Order Execution</vt:lpstr>
      <vt:lpstr>Load instructions</vt:lpstr>
      <vt:lpstr>Load instructions</vt:lpstr>
      <vt:lpstr>Load instructions</vt:lpstr>
      <vt:lpstr>Using a Covert Channel</vt:lpstr>
      <vt:lpstr>Using a Covert Channel</vt:lpstr>
      <vt:lpstr>Meltdown</vt:lpstr>
      <vt:lpstr>Meltdown</vt:lpstr>
      <vt:lpstr>Meltdown</vt:lpstr>
      <vt:lpstr>Handling Faults</vt:lpstr>
      <vt:lpstr>Fault suppression</vt:lpstr>
      <vt:lpstr>Meltdown Countermeasure - KPTI</vt:lpstr>
      <vt:lpstr>Foreshadow</vt:lpstr>
      <vt:lpstr>Meltdown on Enclaves</vt:lpstr>
      <vt:lpstr>Foreshadow</vt:lpstr>
      <vt:lpstr>Foreshadow-OS (Weisse et al. 2018)</vt:lpstr>
      <vt:lpstr>Philosophy 101</vt:lpstr>
      <vt:lpstr>Security 101</vt:lpstr>
      <vt:lpstr>PowerPoint Presentation</vt:lpstr>
      <vt:lpstr>Remote Attestation: Establishing Trust Remotely</vt:lpstr>
      <vt:lpstr>With a Enhanced Privacy comes Enhanced responsibility</vt:lpstr>
      <vt:lpstr>AaaS  (Attestation as a Service) </vt:lpstr>
      <vt:lpstr>Foreshadow Mitigations</vt:lpstr>
      <vt:lpstr>Foreshadow-VMM (Weisse et al. 2018)</vt:lpstr>
      <vt:lpstr>Microarchitectural Data Sampling</vt:lpstr>
      <vt:lpstr>What if the data is not in the cache?</vt:lpstr>
      <vt:lpstr>Microarchitectural Data Sampling (MDS)</vt:lpstr>
      <vt:lpstr>CacheOut and CrossTalk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Meltdown-type attacks</dc:title>
  <dc:creator>Yuval Yarom</dc:creator>
  <cp:lastModifiedBy>Yuval Yarom</cp:lastModifiedBy>
  <cp:revision>5</cp:revision>
  <dcterms:created xsi:type="dcterms:W3CDTF">2023-06-05T08:31:10Z</dcterms:created>
  <dcterms:modified xsi:type="dcterms:W3CDTF">2023-12-05T09:06:16Z</dcterms:modified>
</cp:coreProperties>
</file>